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141412339" r:id="rId3"/>
    <p:sldId id="2141412337" r:id="rId4"/>
    <p:sldId id="2141412334" r:id="rId5"/>
    <p:sldId id="214141233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FD816-9287-4FE2-B006-2A8DF42003F3}" v="49" dt="2024-04-05T21:55:23.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81" autoAdjust="0"/>
    <p:restoredTop sz="94660"/>
  </p:normalViewPr>
  <p:slideViewPr>
    <p:cSldViewPr snapToGrid="0">
      <p:cViewPr varScale="1">
        <p:scale>
          <a:sx n="83" d="100"/>
          <a:sy n="83" d="100"/>
        </p:scale>
        <p:origin x="63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DB57-22FE-877E-1D33-DC282F2B0D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2E94B0-C0F3-BCDA-A127-29F1FBAD0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0D86C9-F0FF-A510-4AB8-1B25F9D5CF8C}"/>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5" name="Footer Placeholder 4">
            <a:extLst>
              <a:ext uri="{FF2B5EF4-FFF2-40B4-BE49-F238E27FC236}">
                <a16:creationId xmlns:a16="http://schemas.microsoft.com/office/drawing/2014/main" id="{58FD898F-7D64-2198-B5D4-CAFA6EA8F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55201-0554-70C3-AF7D-244AE9BEE101}"/>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152009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5191-5750-11DD-F180-2A209E159C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0A0A29-2D3D-BD9F-C017-FEA6EBA864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5B27A-8136-94E3-F20E-F8194A45032D}"/>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5" name="Footer Placeholder 4">
            <a:extLst>
              <a:ext uri="{FF2B5EF4-FFF2-40B4-BE49-F238E27FC236}">
                <a16:creationId xmlns:a16="http://schemas.microsoft.com/office/drawing/2014/main" id="{6BEA91E0-9ED4-D804-7C6B-70C7582B1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84B7F-BF18-BE88-9654-F82302B5432E}"/>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231447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696F6-8E3E-D1EE-70E1-6CCCF75DE2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E87805-0A4C-B2FF-11B5-46FA9BA6C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64825-ACA4-A09F-B3B4-29D50E88C105}"/>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5" name="Footer Placeholder 4">
            <a:extLst>
              <a:ext uri="{FF2B5EF4-FFF2-40B4-BE49-F238E27FC236}">
                <a16:creationId xmlns:a16="http://schemas.microsoft.com/office/drawing/2014/main" id="{D716D466-168E-9D06-C73B-3669F800E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AFC36-AC9A-4C4E-D9C2-8A6965EA443B}"/>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157742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0B0E-3657-3AF0-03AB-9F7F25F7E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08943-64A6-C359-1771-9C16391111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D09E2-6E76-5C6F-C4EF-27EC69E2DA92}"/>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5" name="Footer Placeholder 4">
            <a:extLst>
              <a:ext uri="{FF2B5EF4-FFF2-40B4-BE49-F238E27FC236}">
                <a16:creationId xmlns:a16="http://schemas.microsoft.com/office/drawing/2014/main" id="{CD35FCA8-B9B7-3E1D-7B50-14B8C3947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996DA-AABE-8646-6030-2146F121C09C}"/>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246329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52D1-6FF1-537C-9334-62E8201181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284C39-2C58-70F1-58B7-49BC7A4C48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EEE5D-30DA-8C35-DDA3-BBA74A6656EF}"/>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5" name="Footer Placeholder 4">
            <a:extLst>
              <a:ext uri="{FF2B5EF4-FFF2-40B4-BE49-F238E27FC236}">
                <a16:creationId xmlns:a16="http://schemas.microsoft.com/office/drawing/2014/main" id="{B9D0A5BA-E5B7-2DC6-60CA-B85A40D77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9390-2EE3-DDA8-FECA-25000A27B88C}"/>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425061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560A-38BF-0133-6421-803EBA03C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F72A2-55EC-7C41-7187-2E92FDBBE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8050E-C976-038B-603F-A057246B9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22BB68-6744-134A-B94B-282A497DF893}"/>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6" name="Footer Placeholder 5">
            <a:extLst>
              <a:ext uri="{FF2B5EF4-FFF2-40B4-BE49-F238E27FC236}">
                <a16:creationId xmlns:a16="http://schemas.microsoft.com/office/drawing/2014/main" id="{A7E617F4-AF7F-1A87-7E25-4FDDE7D12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6C196-EBEC-7354-98EA-A97A9E551126}"/>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30589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E077-BC91-E6BB-08BB-606A73489E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9393A9-B59A-8C0B-FD7C-058900026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F854B-8F3A-B6DA-8355-9C24D1670D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9EBED-11FC-7020-0FFA-C398EA5A0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0DA3E-B4CD-D74F-BFA6-ED853DED58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93E944-C21E-144D-2FBB-67831CEC82C5}"/>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8" name="Footer Placeholder 7">
            <a:extLst>
              <a:ext uri="{FF2B5EF4-FFF2-40B4-BE49-F238E27FC236}">
                <a16:creationId xmlns:a16="http://schemas.microsoft.com/office/drawing/2014/main" id="{F687D521-3297-A69D-1C07-7513325746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C8F172-1A42-DDB9-E651-A0F9E053D973}"/>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312805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EAA4-06FE-F833-389B-F73755526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E0D2B1-14E7-8496-8E03-9422A195D0B1}"/>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4" name="Footer Placeholder 3">
            <a:extLst>
              <a:ext uri="{FF2B5EF4-FFF2-40B4-BE49-F238E27FC236}">
                <a16:creationId xmlns:a16="http://schemas.microsoft.com/office/drawing/2014/main" id="{F441C7AB-6380-7D06-42B2-1AED2E9DDC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DFE39F-4C04-40BB-E3A1-06B2DC198BE1}"/>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157584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BCD7D-C136-1A11-C93D-A40D359CDB31}"/>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3" name="Footer Placeholder 2">
            <a:extLst>
              <a:ext uri="{FF2B5EF4-FFF2-40B4-BE49-F238E27FC236}">
                <a16:creationId xmlns:a16="http://schemas.microsoft.com/office/drawing/2014/main" id="{895CEA9E-CCD4-CB90-5692-4C1760339F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ADC8C1-94C7-5C79-A847-271E813CA69C}"/>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188036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7E10-B50E-16BD-1BEE-CFEF093FF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62663A-4DDD-8ED3-1F6F-312D38BB1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E3FB31-5739-F684-1CFC-F810B194E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68B16-BCC4-001D-A080-EAB170D9DAAB}"/>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6" name="Footer Placeholder 5">
            <a:extLst>
              <a:ext uri="{FF2B5EF4-FFF2-40B4-BE49-F238E27FC236}">
                <a16:creationId xmlns:a16="http://schemas.microsoft.com/office/drawing/2014/main" id="{53A80F20-8662-A941-B10B-085F60E37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4E402-A130-F52A-A0F7-BD38666FD315}"/>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203257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B1F7-B114-D7A9-1804-C21E0FEF3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922D6-6083-CCA5-FBDF-B27D529E9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E71164-B0C2-46F4-90FD-A11FF95DF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4CE57D-2A2E-F7A0-A0CF-AA9047FF7FE2}"/>
              </a:ext>
            </a:extLst>
          </p:cNvPr>
          <p:cNvSpPr>
            <a:spLocks noGrp="1"/>
          </p:cNvSpPr>
          <p:nvPr>
            <p:ph type="dt" sz="half" idx="10"/>
          </p:nvPr>
        </p:nvSpPr>
        <p:spPr/>
        <p:txBody>
          <a:bodyPr/>
          <a:lstStyle/>
          <a:p>
            <a:fld id="{8D8A19F7-C6D9-4C80-9CF2-1545514060BF}" type="datetimeFigureOut">
              <a:rPr lang="en-US" smtClean="0"/>
              <a:t>4/5/2024</a:t>
            </a:fld>
            <a:endParaRPr lang="en-US"/>
          </a:p>
        </p:txBody>
      </p:sp>
      <p:sp>
        <p:nvSpPr>
          <p:cNvPr id="6" name="Footer Placeholder 5">
            <a:extLst>
              <a:ext uri="{FF2B5EF4-FFF2-40B4-BE49-F238E27FC236}">
                <a16:creationId xmlns:a16="http://schemas.microsoft.com/office/drawing/2014/main" id="{B7F5FB1A-0BC0-179F-9608-037CC99EB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ABDCF-3DCD-8083-ED0F-D445F06FFCD3}"/>
              </a:ext>
            </a:extLst>
          </p:cNvPr>
          <p:cNvSpPr>
            <a:spLocks noGrp="1"/>
          </p:cNvSpPr>
          <p:nvPr>
            <p:ph type="sldNum" sz="quarter" idx="12"/>
          </p:nvPr>
        </p:nvSpPr>
        <p:spPr/>
        <p:txBody>
          <a:bodyPr/>
          <a:lstStyle/>
          <a:p>
            <a:fld id="{14F14DBF-6A0A-4021-A442-CBDA9CF455BD}" type="slidenum">
              <a:rPr lang="en-US" smtClean="0"/>
              <a:t>‹#›</a:t>
            </a:fld>
            <a:endParaRPr lang="en-US"/>
          </a:p>
        </p:txBody>
      </p:sp>
    </p:spTree>
    <p:extLst>
      <p:ext uri="{BB962C8B-B14F-4D97-AF65-F5344CB8AC3E}">
        <p14:creationId xmlns:p14="http://schemas.microsoft.com/office/powerpoint/2010/main" val="227880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77B8B-65DA-316B-4B98-8D53C3E7B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13920-FD64-336F-9F2C-7DDC5C230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B3369-3847-9A75-43BB-80D74E257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8A19F7-C6D9-4C80-9CF2-1545514060BF}" type="datetimeFigureOut">
              <a:rPr lang="en-US" smtClean="0"/>
              <a:t>4/5/2024</a:t>
            </a:fld>
            <a:endParaRPr lang="en-US"/>
          </a:p>
        </p:txBody>
      </p:sp>
      <p:sp>
        <p:nvSpPr>
          <p:cNvPr id="5" name="Footer Placeholder 4">
            <a:extLst>
              <a:ext uri="{FF2B5EF4-FFF2-40B4-BE49-F238E27FC236}">
                <a16:creationId xmlns:a16="http://schemas.microsoft.com/office/drawing/2014/main" id="{32D6C55E-ABB7-B899-89D7-8435C70CB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F72FE7-5610-0B95-9483-84F659F0A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F14DBF-6A0A-4021-A442-CBDA9CF455BD}" type="slidenum">
              <a:rPr lang="en-US" smtClean="0"/>
              <a:t>‹#›</a:t>
            </a:fld>
            <a:endParaRPr lang="en-US"/>
          </a:p>
        </p:txBody>
      </p:sp>
    </p:spTree>
    <p:extLst>
      <p:ext uri="{BB962C8B-B14F-4D97-AF65-F5344CB8AC3E}">
        <p14:creationId xmlns:p14="http://schemas.microsoft.com/office/powerpoint/2010/main" val="3683146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people sitting at a table using laptops&#10;&#10;Description automatically generated">
            <a:extLst>
              <a:ext uri="{FF2B5EF4-FFF2-40B4-BE49-F238E27FC236}">
                <a16:creationId xmlns:a16="http://schemas.microsoft.com/office/drawing/2014/main" id="{89F60A31-B9E8-AFFA-CF5D-6E5DD0A035B9}"/>
              </a:ext>
            </a:extLst>
          </p:cNvPr>
          <p:cNvPicPr>
            <a:picLocks noChangeAspect="1"/>
          </p:cNvPicPr>
          <p:nvPr/>
        </p:nvPicPr>
        <p:blipFill rotWithShape="1">
          <a:blip r:embed="rId2">
            <a:extLst>
              <a:ext uri="{28A0092B-C50C-407E-A947-70E740481C1C}">
                <a14:useLocalDpi xmlns:a14="http://schemas.microsoft.com/office/drawing/2010/main" val="0"/>
              </a:ext>
            </a:extLst>
          </a:blip>
          <a:srcRect l="2" t="14907" r="-3" b="46099"/>
          <a:stretch/>
        </p:blipFill>
        <p:spPr>
          <a:xfrm>
            <a:off x="1860" y="3685033"/>
            <a:ext cx="12190140" cy="3172967"/>
          </a:xfrm>
          <a:prstGeom prst="rect">
            <a:avLst/>
          </a:prstGeom>
        </p:spPr>
      </p:pic>
      <p:sp>
        <p:nvSpPr>
          <p:cNvPr id="38" name="Rectangle 3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oup of people using a computer&#10;&#10;Description automatically generated">
            <a:extLst>
              <a:ext uri="{FF2B5EF4-FFF2-40B4-BE49-F238E27FC236}">
                <a16:creationId xmlns:a16="http://schemas.microsoft.com/office/drawing/2014/main" id="{878E19F9-63DC-4DE1-8B4D-5C1FDCF0E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50C95E-10D5-A1A1-A096-4BA14525A2AB}"/>
              </a:ext>
            </a:extLst>
          </p:cNvPr>
          <p:cNvSpPr>
            <a:spLocks noGrp="1"/>
          </p:cNvSpPr>
          <p:nvPr>
            <p:ph type="ctrTitle"/>
          </p:nvPr>
        </p:nvSpPr>
        <p:spPr>
          <a:xfrm>
            <a:off x="838200" y="1115219"/>
            <a:ext cx="5395912" cy="2387600"/>
          </a:xfrm>
        </p:spPr>
        <p:txBody>
          <a:bodyPr>
            <a:normAutofit/>
          </a:bodyPr>
          <a:lstStyle/>
          <a:p>
            <a:pPr algn="l"/>
            <a:r>
              <a:rPr lang="en-US" sz="5000" b="1">
                <a:solidFill>
                  <a:schemeClr val="bg1"/>
                </a:solidFill>
                <a:latin typeface="Cabin" pitchFamily="2" charset="0"/>
              </a:rPr>
              <a:t>Route to Market</a:t>
            </a:r>
          </a:p>
        </p:txBody>
      </p:sp>
      <p:sp>
        <p:nvSpPr>
          <p:cNvPr id="3" name="Subtitle 2">
            <a:extLst>
              <a:ext uri="{FF2B5EF4-FFF2-40B4-BE49-F238E27FC236}">
                <a16:creationId xmlns:a16="http://schemas.microsoft.com/office/drawing/2014/main" id="{056CA457-EC87-D10D-0CAA-CEDD47C16644}"/>
              </a:ext>
            </a:extLst>
          </p:cNvPr>
          <p:cNvSpPr>
            <a:spLocks noGrp="1"/>
          </p:cNvSpPr>
          <p:nvPr>
            <p:ph type="subTitle" idx="1"/>
          </p:nvPr>
        </p:nvSpPr>
        <p:spPr>
          <a:xfrm>
            <a:off x="838200" y="3902075"/>
            <a:ext cx="3596640" cy="1655762"/>
          </a:xfrm>
        </p:spPr>
        <p:txBody>
          <a:bodyPr>
            <a:normAutofit/>
          </a:bodyPr>
          <a:lstStyle/>
          <a:p>
            <a:pPr algn="l"/>
            <a:r>
              <a:rPr lang="en-US" sz="2000" dirty="0">
                <a:solidFill>
                  <a:schemeClr val="bg1"/>
                </a:solidFill>
                <a:latin typeface="Cabin" pitchFamily="2" charset="0"/>
              </a:rPr>
              <a:t>Get ready to set your route to market with iPILOT.</a:t>
            </a:r>
          </a:p>
        </p:txBody>
      </p:sp>
      <p:cxnSp>
        <p:nvCxnSpPr>
          <p:cNvPr id="39" name="Straight Connector 3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 name="Picture 39" descr="A white text on a black background&#10;&#10;Description automatically generated">
            <a:extLst>
              <a:ext uri="{FF2B5EF4-FFF2-40B4-BE49-F238E27FC236}">
                <a16:creationId xmlns:a16="http://schemas.microsoft.com/office/drawing/2014/main" id="{FF157819-8FFC-32F3-BF51-E7D7109AC12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317" r="-1688"/>
          <a:stretch/>
        </p:blipFill>
        <p:spPr>
          <a:xfrm>
            <a:off x="868681" y="1331569"/>
            <a:ext cx="2871216" cy="996519"/>
          </a:xfrm>
          <a:prstGeom prst="rect">
            <a:avLst/>
          </a:prstGeom>
        </p:spPr>
      </p:pic>
    </p:spTree>
    <p:extLst>
      <p:ext uri="{BB962C8B-B14F-4D97-AF65-F5344CB8AC3E}">
        <p14:creationId xmlns:p14="http://schemas.microsoft.com/office/powerpoint/2010/main" val="39844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EFAF0-FC9E-C21D-DB41-CDEA5EEA6EAD}"/>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FE86E1FA-89CC-B328-ACD0-3FBB8C8E751E}"/>
              </a:ext>
            </a:extLst>
          </p:cNvPr>
          <p:cNvPicPr>
            <a:picLocks noChangeAspect="1"/>
          </p:cNvPicPr>
          <p:nvPr/>
        </p:nvPicPr>
        <p:blipFill rotWithShape="1">
          <a:blip r:embed="rId2">
            <a:extLst>
              <a:ext uri="{28A0092B-C50C-407E-A947-70E740481C1C}">
                <a14:useLocalDpi xmlns:a14="http://schemas.microsoft.com/office/drawing/2010/main" val="0"/>
              </a:ext>
            </a:extLst>
          </a:blip>
          <a:srcRect l="54940" r="6144"/>
          <a:stretch/>
        </p:blipFill>
        <p:spPr>
          <a:xfrm>
            <a:off x="7447401" y="0"/>
            <a:ext cx="4744599" cy="6858000"/>
          </a:xfrm>
          <a:prstGeom prst="rect">
            <a:avLst/>
          </a:prstGeom>
        </p:spPr>
      </p:pic>
      <p:sp>
        <p:nvSpPr>
          <p:cNvPr id="49" name="object 49">
            <a:extLst>
              <a:ext uri="{FF2B5EF4-FFF2-40B4-BE49-F238E27FC236}">
                <a16:creationId xmlns:a16="http://schemas.microsoft.com/office/drawing/2014/main" id="{427A61FB-5289-7F5D-1196-C16A90B42829}"/>
              </a:ext>
            </a:extLst>
          </p:cNvPr>
          <p:cNvSpPr txBox="1">
            <a:spLocks noGrp="1"/>
          </p:cNvSpPr>
          <p:nvPr>
            <p:ph type="ftr" sz="quarter" idx="5"/>
          </p:nvPr>
        </p:nvSpPr>
        <p:spPr>
          <a:xfrm>
            <a:off x="4993940" y="9794486"/>
            <a:ext cx="2546350" cy="139700"/>
          </a:xfrm>
          <a:prstGeom prst="rect">
            <a:avLst/>
          </a:prstGeom>
        </p:spPr>
        <p:txBody>
          <a:bodyPr vert="horz" wrap="square" lIns="0" tIns="0" rIns="0" bIns="0" rtlCol="0">
            <a:spAutoFit/>
          </a:bodyPr>
          <a:lstStyle>
            <a:defPPr>
              <a:defRPr kern="0"/>
            </a:defPPr>
            <a:lvl1pPr>
              <a:defRPr sz="900" b="0" i="0">
                <a:solidFill>
                  <a:schemeClr val="bg1"/>
                </a:solidFill>
                <a:latin typeface="Calibri Light"/>
                <a:cs typeface="Calibri Light"/>
              </a:defRPr>
            </a:lvl1pPr>
          </a:lstStyle>
          <a:p>
            <a:pPr marL="8659">
              <a:lnSpc>
                <a:spcPts val="651"/>
              </a:lnSpc>
            </a:pPr>
            <a:r>
              <a:rPr lang="en-US"/>
              <a:t>NuWave</a:t>
            </a:r>
            <a:r>
              <a:rPr lang="en-US" spc="-10"/>
              <a:t> Communications</a:t>
            </a:r>
            <a:r>
              <a:rPr lang="en-US" spc="5"/>
              <a:t> </a:t>
            </a:r>
            <a:r>
              <a:rPr lang="en-US"/>
              <a:t>Confidential and</a:t>
            </a:r>
            <a:r>
              <a:rPr lang="en-US" spc="-20"/>
              <a:t> </a:t>
            </a:r>
            <a:r>
              <a:rPr lang="en-US" spc="-10"/>
              <a:t>Proprietary</a:t>
            </a:r>
            <a:endParaRPr lang="en-US" spc="-7" dirty="0"/>
          </a:p>
        </p:txBody>
      </p:sp>
      <p:sp>
        <p:nvSpPr>
          <p:cNvPr id="50" name="object 50">
            <a:extLst>
              <a:ext uri="{FF2B5EF4-FFF2-40B4-BE49-F238E27FC236}">
                <a16:creationId xmlns:a16="http://schemas.microsoft.com/office/drawing/2014/main" id="{A52B95C3-DCEF-FEF0-0441-F53C39744A53}"/>
              </a:ext>
            </a:extLst>
          </p:cNvPr>
          <p:cNvSpPr txBox="1">
            <a:spLocks noGrp="1"/>
          </p:cNvSpPr>
          <p:nvPr>
            <p:ph type="dt" sz="half" idx="6"/>
          </p:nvPr>
        </p:nvSpPr>
        <p:spPr>
          <a:xfrm>
            <a:off x="225441" y="9921202"/>
            <a:ext cx="1137285" cy="105409"/>
          </a:xfrm>
          <a:prstGeom prst="rect">
            <a:avLst/>
          </a:prstGeom>
        </p:spPr>
        <p:txBody>
          <a:bodyPr vert="horz" wrap="square" lIns="0" tIns="0" rIns="0" bIns="0" rtlCol="0">
            <a:spAutoFit/>
          </a:bodyPr>
          <a:lstStyle>
            <a:defPPr>
              <a:defRPr kern="0"/>
            </a:defPPr>
            <a:lvl1pPr>
              <a:defRPr sz="450" b="0" i="0">
                <a:solidFill>
                  <a:schemeClr val="bg1"/>
                </a:solidFill>
                <a:latin typeface="Montserrat"/>
                <a:cs typeface="Montserrat"/>
              </a:defRPr>
            </a:lvl1pPr>
          </a:lstStyle>
          <a:p>
            <a:pPr marL="8659">
              <a:spcBef>
                <a:spcPts val="102"/>
              </a:spcBef>
            </a:pPr>
            <a:r>
              <a:rPr lang="en-US" spc="20"/>
              <a:t>PARTNER</a:t>
            </a:r>
            <a:r>
              <a:rPr lang="en-US" spc="5"/>
              <a:t> </a:t>
            </a:r>
            <a:r>
              <a:rPr lang="en-US" spc="20"/>
              <a:t>ENABLEMENT</a:t>
            </a:r>
            <a:r>
              <a:rPr lang="en-US" spc="5"/>
              <a:t> </a:t>
            </a:r>
            <a:r>
              <a:rPr lang="en-US" spc="-10"/>
              <a:t>PROGRAM</a:t>
            </a:r>
            <a:endParaRPr lang="en-US" spc="-7" dirty="0"/>
          </a:p>
        </p:txBody>
      </p:sp>
      <p:pic>
        <p:nvPicPr>
          <p:cNvPr id="4" name="Picture 3" descr="A black and white logo&#10;&#10;Description automatically generated">
            <a:extLst>
              <a:ext uri="{FF2B5EF4-FFF2-40B4-BE49-F238E27FC236}">
                <a16:creationId xmlns:a16="http://schemas.microsoft.com/office/drawing/2014/main" id="{756CA9F1-B077-7776-0185-D9AFF882E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63" y="454039"/>
            <a:ext cx="1703320" cy="610356"/>
          </a:xfrm>
          <a:prstGeom prst="rect">
            <a:avLst/>
          </a:prstGeom>
        </p:spPr>
      </p:pic>
      <p:sp>
        <p:nvSpPr>
          <p:cNvPr id="7" name="Rectangle 2">
            <a:extLst>
              <a:ext uri="{FF2B5EF4-FFF2-40B4-BE49-F238E27FC236}">
                <a16:creationId xmlns:a16="http://schemas.microsoft.com/office/drawing/2014/main" id="{58B9B481-819F-206A-114F-82F0257EB80B}"/>
              </a:ext>
            </a:extLst>
          </p:cNvPr>
          <p:cNvSpPr>
            <a:spLocks noChangeArrowheads="1"/>
          </p:cNvSpPr>
          <p:nvPr/>
        </p:nvSpPr>
        <p:spPr bwMode="auto">
          <a:xfrm>
            <a:off x="626354" y="1224422"/>
            <a:ext cx="6457806" cy="5539978"/>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70C0"/>
                </a:solidFill>
                <a:effectLst/>
                <a:latin typeface="Cabin" pitchFamily="2" charset="0"/>
              </a:rPr>
              <a:t>Launching Your Product with iPILOT</a:t>
            </a: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2333"/>
                </a:solidFill>
                <a:effectLst/>
                <a:latin typeface="Cabin" pitchFamily="2" charset="0"/>
              </a:rPr>
              <a:t>Embarking on a product launch journey can be an exhilarating challenge, but it's one that you are fully capable of mastering</a:t>
            </a:r>
            <a:r>
              <a:rPr lang="en-US" altLang="en-US" sz="1200" dirty="0">
                <a:solidFill>
                  <a:srgbClr val="232333"/>
                </a:solidFill>
                <a:latin typeface="Cabin" pitchFamily="2" charset="0"/>
              </a:rPr>
              <a:t>. With iPILOT by your side, the sky is the limit. Build </a:t>
            </a:r>
            <a:r>
              <a:rPr kumimoji="0" lang="en-US" altLang="en-US" sz="1200" b="0" i="0" u="none" strike="noStrike" cap="none" normalizeH="0" baseline="0" dirty="0">
                <a:ln>
                  <a:noFill/>
                </a:ln>
                <a:solidFill>
                  <a:srgbClr val="232333"/>
                </a:solidFill>
                <a:effectLst/>
                <a:latin typeface="Cabin" pitchFamily="2" charset="0"/>
              </a:rPr>
              <a:t>your strategic flight plan:</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1"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70C0"/>
                </a:solidFill>
                <a:latin typeface="Cabin" pitchFamily="2" charset="0"/>
              </a:rPr>
              <a:t>Managed Service iPILOT Model </a:t>
            </a:r>
            <a:r>
              <a:rPr lang="en-US" altLang="en-US" sz="1200" b="1" dirty="0">
                <a:solidFill>
                  <a:srgbClr val="232333"/>
                </a:solidFill>
                <a:latin typeface="Cabin" pitchFamily="2" charset="0"/>
              </a:rPr>
              <a:t>– Manage your customers iPILOT services for them.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232333"/>
              </a:solidFill>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232333"/>
                </a:solidFill>
                <a:latin typeface="Cabin" pitchFamily="2" charset="0"/>
              </a:rPr>
              <a:t>If you are an existing MSP, this model is likely appealing to you and we understand why. This model may also work for specific customers which is why it’s still a great model to offer.</a:t>
            </a:r>
            <a:r>
              <a:rPr lang="en-US" altLang="en-US" sz="1200" b="1" dirty="0">
                <a:solidFill>
                  <a:srgbClr val="232333"/>
                </a:solidFill>
                <a:latin typeface="Cabin"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232333"/>
              </a:solidFill>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70C0"/>
                </a:solidFill>
                <a:latin typeface="Cabin" pitchFamily="2" charset="0"/>
              </a:rPr>
              <a:t>Self-Service iPILOT Model </a:t>
            </a:r>
            <a:r>
              <a:rPr lang="en-US" altLang="en-US" sz="1200" b="1" dirty="0">
                <a:solidFill>
                  <a:srgbClr val="232333"/>
                </a:solidFill>
                <a:latin typeface="Cabin" pitchFamily="2" charset="0"/>
              </a:rPr>
              <a:t>– Set up and onboard your customer and let them manage their iPILOT account directly.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232333"/>
              </a:solidFill>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232333"/>
                </a:solidFill>
                <a:latin typeface="Cabin" pitchFamily="2" charset="0"/>
              </a:rPr>
              <a:t>Offering a self-service iPILOT model allows you the benefit of selling the added value of the iPILOT platform with your solution. While some customers may prefer an MSP model, many others prefer and appreciate the opportunity for control and visibility. Ultimately, your customers see far more value in your solution when you share iPILOT.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232333"/>
              </a:solidFill>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70C0"/>
                </a:solidFill>
                <a:latin typeface="Cabin" pitchFamily="2" charset="0"/>
              </a:rPr>
              <a:t>Hybrid iPILOT Model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232333"/>
              </a:solidFill>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232333"/>
                </a:solidFill>
                <a:latin typeface="Cabin" pitchFamily="2" charset="0"/>
              </a:rPr>
              <a:t>Get the best of both worlds and launch your solution in market with a hybrid model, offering both managed and self-service models based on customer needs.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2060"/>
              </a:solidFill>
              <a:latin typeface="Metropolis" panose="00000500000000000000"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2060"/>
              </a:solidFill>
              <a:latin typeface="Metropolis" panose="00000500000000000000"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2060"/>
              </a:solidFill>
              <a:latin typeface="Metropolis" panose="00000500000000000000"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2060"/>
                </a:solidFill>
                <a:effectLst/>
                <a:latin typeface="Metropolis" panose="00000500000000000000" pitchFamily="50" charset="0"/>
              </a:rPr>
            </a:b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pic>
        <p:nvPicPr>
          <p:cNvPr id="16" name="Graphic 15">
            <a:extLst>
              <a:ext uri="{FF2B5EF4-FFF2-40B4-BE49-F238E27FC236}">
                <a16:creationId xmlns:a16="http://schemas.microsoft.com/office/drawing/2014/main" id="{9C08952D-0C02-9A5D-10D5-F144484F0B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238068"/>
            <a:ext cx="12192000" cy="619932"/>
          </a:xfrm>
          <a:prstGeom prst="rect">
            <a:avLst/>
          </a:prstGeom>
        </p:spPr>
      </p:pic>
      <p:sp>
        <p:nvSpPr>
          <p:cNvPr id="17" name="Globe">
            <a:extLst>
              <a:ext uri="{FF2B5EF4-FFF2-40B4-BE49-F238E27FC236}">
                <a16:creationId xmlns:a16="http://schemas.microsoft.com/office/drawing/2014/main" id="{A111AE0F-A274-C35C-0F70-D430C651E01B}"/>
              </a:ext>
            </a:extLst>
          </p:cNvPr>
          <p:cNvSpPr>
            <a:spLocks noChangeAspect="1" noEditPoints="1"/>
          </p:cNvSpPr>
          <p:nvPr/>
        </p:nvSpPr>
        <p:spPr bwMode="auto">
          <a:xfrm>
            <a:off x="6532857" y="6547859"/>
            <a:ext cx="197488" cy="196632"/>
          </a:xfrm>
          <a:custGeom>
            <a:avLst/>
            <a:gdLst>
              <a:gd name="T0" fmla="*/ 219 w 256"/>
              <a:gd name="T1" fmla="*/ 37 h 256"/>
              <a:gd name="T2" fmla="*/ 128 w 256"/>
              <a:gd name="T3" fmla="*/ 0 h 256"/>
              <a:gd name="T4" fmla="*/ 44 w 256"/>
              <a:gd name="T5" fmla="*/ 32 h 256"/>
              <a:gd name="T6" fmla="*/ 0 w 256"/>
              <a:gd name="T7" fmla="*/ 128 h 256"/>
              <a:gd name="T8" fmla="*/ 44 w 256"/>
              <a:gd name="T9" fmla="*/ 224 h 256"/>
              <a:gd name="T10" fmla="*/ 128 w 256"/>
              <a:gd name="T11" fmla="*/ 256 h 256"/>
              <a:gd name="T12" fmla="*/ 212 w 256"/>
              <a:gd name="T13" fmla="*/ 224 h 256"/>
              <a:gd name="T14" fmla="*/ 256 w 256"/>
              <a:gd name="T15" fmla="*/ 128 h 256"/>
              <a:gd name="T16" fmla="*/ 187 w 256"/>
              <a:gd name="T17" fmla="*/ 194 h 256"/>
              <a:gd name="T18" fmla="*/ 248 w 256"/>
              <a:gd name="T19" fmla="*/ 132 h 256"/>
              <a:gd name="T20" fmla="*/ 132 w 256"/>
              <a:gd name="T21" fmla="*/ 184 h 256"/>
              <a:gd name="T22" fmla="*/ 132 w 256"/>
              <a:gd name="T23" fmla="*/ 244 h 256"/>
              <a:gd name="T24" fmla="*/ 132 w 256"/>
              <a:gd name="T25" fmla="*/ 176 h 256"/>
              <a:gd name="T26" fmla="*/ 192 w 256"/>
              <a:gd name="T27" fmla="*/ 132 h 256"/>
              <a:gd name="T28" fmla="*/ 132 w 256"/>
              <a:gd name="T29" fmla="*/ 176 h 256"/>
              <a:gd name="T30" fmla="*/ 132 w 256"/>
              <a:gd name="T31" fmla="*/ 80 h 256"/>
              <a:gd name="T32" fmla="*/ 192 w 256"/>
              <a:gd name="T33" fmla="*/ 124 h 256"/>
              <a:gd name="T34" fmla="*/ 132 w 256"/>
              <a:gd name="T35" fmla="*/ 72 h 256"/>
              <a:gd name="T36" fmla="*/ 177 w 256"/>
              <a:gd name="T37" fmla="*/ 59 h 256"/>
              <a:gd name="T38" fmla="*/ 145 w 256"/>
              <a:gd name="T39" fmla="*/ 9 h 256"/>
              <a:gd name="T40" fmla="*/ 184 w 256"/>
              <a:gd name="T41" fmla="*/ 54 h 256"/>
              <a:gd name="T42" fmla="*/ 124 w 256"/>
              <a:gd name="T43" fmla="*/ 12 h 256"/>
              <a:gd name="T44" fmla="*/ 79 w 256"/>
              <a:gd name="T45" fmla="*/ 59 h 256"/>
              <a:gd name="T46" fmla="*/ 72 w 256"/>
              <a:gd name="T47" fmla="*/ 54 h 256"/>
              <a:gd name="T48" fmla="*/ 111 w 256"/>
              <a:gd name="T49" fmla="*/ 9 h 256"/>
              <a:gd name="T50" fmla="*/ 124 w 256"/>
              <a:gd name="T51" fmla="*/ 80 h 256"/>
              <a:gd name="T52" fmla="*/ 64 w 256"/>
              <a:gd name="T53" fmla="*/ 124 h 256"/>
              <a:gd name="T54" fmla="*/ 124 w 256"/>
              <a:gd name="T55" fmla="*/ 80 h 256"/>
              <a:gd name="T56" fmla="*/ 124 w 256"/>
              <a:gd name="T57" fmla="*/ 176 h 256"/>
              <a:gd name="T58" fmla="*/ 64 w 256"/>
              <a:gd name="T59" fmla="*/ 132 h 256"/>
              <a:gd name="T60" fmla="*/ 124 w 256"/>
              <a:gd name="T61" fmla="*/ 184 h 256"/>
              <a:gd name="T62" fmla="*/ 79 w 256"/>
              <a:gd name="T63" fmla="*/ 197 h 256"/>
              <a:gd name="T64" fmla="*/ 111 w 256"/>
              <a:gd name="T65" fmla="*/ 247 h 256"/>
              <a:gd name="T66" fmla="*/ 72 w 256"/>
              <a:gd name="T67" fmla="*/ 202 h 256"/>
              <a:gd name="T68" fmla="*/ 184 w 256"/>
              <a:gd name="T69" fmla="*/ 202 h 256"/>
              <a:gd name="T70" fmla="*/ 145 w 256"/>
              <a:gd name="T71" fmla="*/ 247 h 256"/>
              <a:gd name="T72" fmla="*/ 248 w 256"/>
              <a:gd name="T73" fmla="*/ 124 h 256"/>
              <a:gd name="T74" fmla="*/ 188 w 256"/>
              <a:gd name="T75" fmla="*/ 62 h 256"/>
              <a:gd name="T76" fmla="*/ 213 w 256"/>
              <a:gd name="T77" fmla="*/ 43 h 256"/>
              <a:gd name="T78" fmla="*/ 46 w 256"/>
              <a:gd name="T79" fmla="*/ 41 h 256"/>
              <a:gd name="T80" fmla="*/ 56 w 256"/>
              <a:gd name="T81" fmla="*/ 124 h 256"/>
              <a:gd name="T82" fmla="*/ 46 w 256"/>
              <a:gd name="T83" fmla="*/ 41 h 256"/>
              <a:gd name="T84" fmla="*/ 56 w 256"/>
              <a:gd name="T85" fmla="*/ 132 h 256"/>
              <a:gd name="T86" fmla="*/ 46 w 256"/>
              <a:gd name="T87"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256" y="128"/>
                </a:moveTo>
                <a:cubicBezTo>
                  <a:pt x="256" y="94"/>
                  <a:pt x="243" y="62"/>
                  <a:pt x="219" y="37"/>
                </a:cubicBezTo>
                <a:cubicBezTo>
                  <a:pt x="194" y="13"/>
                  <a:pt x="162" y="0"/>
                  <a:pt x="128" y="0"/>
                </a:cubicBezTo>
                <a:cubicBezTo>
                  <a:pt x="128" y="0"/>
                  <a:pt x="128" y="0"/>
                  <a:pt x="128" y="0"/>
                </a:cubicBezTo>
                <a:cubicBezTo>
                  <a:pt x="96" y="0"/>
                  <a:pt x="66" y="12"/>
                  <a:pt x="44" y="32"/>
                </a:cubicBezTo>
                <a:cubicBezTo>
                  <a:pt x="44" y="32"/>
                  <a:pt x="44" y="32"/>
                  <a:pt x="44" y="32"/>
                </a:cubicBezTo>
                <a:cubicBezTo>
                  <a:pt x="44" y="32"/>
                  <a:pt x="43" y="32"/>
                  <a:pt x="43" y="32"/>
                </a:cubicBezTo>
                <a:cubicBezTo>
                  <a:pt x="17" y="56"/>
                  <a:pt x="0" y="90"/>
                  <a:pt x="0" y="128"/>
                </a:cubicBezTo>
                <a:cubicBezTo>
                  <a:pt x="0" y="166"/>
                  <a:pt x="17" y="200"/>
                  <a:pt x="43" y="224"/>
                </a:cubicBezTo>
                <a:cubicBezTo>
                  <a:pt x="43" y="224"/>
                  <a:pt x="44" y="224"/>
                  <a:pt x="44" y="224"/>
                </a:cubicBezTo>
                <a:cubicBezTo>
                  <a:pt x="44" y="224"/>
                  <a:pt x="44" y="224"/>
                  <a:pt x="44" y="224"/>
                </a:cubicBezTo>
                <a:cubicBezTo>
                  <a:pt x="66" y="244"/>
                  <a:pt x="96" y="256"/>
                  <a:pt x="128" y="256"/>
                </a:cubicBezTo>
                <a:cubicBezTo>
                  <a:pt x="160" y="256"/>
                  <a:pt x="190" y="244"/>
                  <a:pt x="212" y="224"/>
                </a:cubicBezTo>
                <a:cubicBezTo>
                  <a:pt x="212" y="224"/>
                  <a:pt x="212" y="224"/>
                  <a:pt x="212" y="224"/>
                </a:cubicBezTo>
                <a:cubicBezTo>
                  <a:pt x="212" y="224"/>
                  <a:pt x="212" y="224"/>
                  <a:pt x="213" y="224"/>
                </a:cubicBezTo>
                <a:cubicBezTo>
                  <a:pt x="239" y="201"/>
                  <a:pt x="256" y="166"/>
                  <a:pt x="256" y="128"/>
                </a:cubicBezTo>
                <a:close/>
                <a:moveTo>
                  <a:pt x="210" y="215"/>
                </a:moveTo>
                <a:cubicBezTo>
                  <a:pt x="204" y="207"/>
                  <a:pt x="196" y="200"/>
                  <a:pt x="187" y="194"/>
                </a:cubicBezTo>
                <a:cubicBezTo>
                  <a:pt x="195" y="176"/>
                  <a:pt x="199" y="155"/>
                  <a:pt x="200" y="132"/>
                </a:cubicBezTo>
                <a:cubicBezTo>
                  <a:pt x="248" y="132"/>
                  <a:pt x="248" y="132"/>
                  <a:pt x="248" y="132"/>
                </a:cubicBezTo>
                <a:cubicBezTo>
                  <a:pt x="247" y="165"/>
                  <a:pt x="233" y="194"/>
                  <a:pt x="210" y="215"/>
                </a:cubicBezTo>
                <a:close/>
                <a:moveTo>
                  <a:pt x="132" y="184"/>
                </a:moveTo>
                <a:cubicBezTo>
                  <a:pt x="148" y="185"/>
                  <a:pt x="164" y="189"/>
                  <a:pt x="177" y="197"/>
                </a:cubicBezTo>
                <a:cubicBezTo>
                  <a:pt x="166" y="220"/>
                  <a:pt x="151" y="237"/>
                  <a:pt x="132" y="244"/>
                </a:cubicBezTo>
                <a:lnTo>
                  <a:pt x="132" y="184"/>
                </a:lnTo>
                <a:close/>
                <a:moveTo>
                  <a:pt x="132" y="176"/>
                </a:moveTo>
                <a:cubicBezTo>
                  <a:pt x="132" y="132"/>
                  <a:pt x="132" y="132"/>
                  <a:pt x="132" y="132"/>
                </a:cubicBezTo>
                <a:cubicBezTo>
                  <a:pt x="192" y="132"/>
                  <a:pt x="192" y="132"/>
                  <a:pt x="192" y="132"/>
                </a:cubicBezTo>
                <a:cubicBezTo>
                  <a:pt x="191" y="153"/>
                  <a:pt x="187" y="173"/>
                  <a:pt x="180" y="190"/>
                </a:cubicBezTo>
                <a:cubicBezTo>
                  <a:pt x="166" y="181"/>
                  <a:pt x="149" y="177"/>
                  <a:pt x="132" y="176"/>
                </a:cubicBezTo>
                <a:close/>
                <a:moveTo>
                  <a:pt x="132" y="124"/>
                </a:moveTo>
                <a:cubicBezTo>
                  <a:pt x="132" y="80"/>
                  <a:pt x="132" y="80"/>
                  <a:pt x="132" y="80"/>
                </a:cubicBezTo>
                <a:cubicBezTo>
                  <a:pt x="149" y="79"/>
                  <a:pt x="166" y="75"/>
                  <a:pt x="180" y="66"/>
                </a:cubicBezTo>
                <a:cubicBezTo>
                  <a:pt x="187" y="83"/>
                  <a:pt x="191" y="103"/>
                  <a:pt x="192" y="124"/>
                </a:cubicBezTo>
                <a:lnTo>
                  <a:pt x="132" y="124"/>
                </a:lnTo>
                <a:close/>
                <a:moveTo>
                  <a:pt x="132" y="72"/>
                </a:moveTo>
                <a:cubicBezTo>
                  <a:pt x="132" y="12"/>
                  <a:pt x="132" y="12"/>
                  <a:pt x="132" y="12"/>
                </a:cubicBezTo>
                <a:cubicBezTo>
                  <a:pt x="151" y="19"/>
                  <a:pt x="166" y="36"/>
                  <a:pt x="177" y="59"/>
                </a:cubicBezTo>
                <a:cubicBezTo>
                  <a:pt x="164" y="67"/>
                  <a:pt x="148" y="71"/>
                  <a:pt x="132" y="72"/>
                </a:cubicBezTo>
                <a:close/>
                <a:moveTo>
                  <a:pt x="145" y="9"/>
                </a:moveTo>
                <a:cubicBezTo>
                  <a:pt x="167" y="12"/>
                  <a:pt x="187" y="21"/>
                  <a:pt x="204" y="35"/>
                </a:cubicBezTo>
                <a:cubicBezTo>
                  <a:pt x="198" y="43"/>
                  <a:pt x="192" y="49"/>
                  <a:pt x="184" y="54"/>
                </a:cubicBezTo>
                <a:cubicBezTo>
                  <a:pt x="175" y="34"/>
                  <a:pt x="161" y="19"/>
                  <a:pt x="145" y="9"/>
                </a:cubicBezTo>
                <a:close/>
                <a:moveTo>
                  <a:pt x="124" y="12"/>
                </a:moveTo>
                <a:cubicBezTo>
                  <a:pt x="124" y="72"/>
                  <a:pt x="124" y="72"/>
                  <a:pt x="124" y="72"/>
                </a:cubicBezTo>
                <a:cubicBezTo>
                  <a:pt x="108" y="71"/>
                  <a:pt x="92" y="67"/>
                  <a:pt x="79" y="59"/>
                </a:cubicBezTo>
                <a:cubicBezTo>
                  <a:pt x="90" y="36"/>
                  <a:pt x="105" y="19"/>
                  <a:pt x="124" y="12"/>
                </a:cubicBezTo>
                <a:close/>
                <a:moveTo>
                  <a:pt x="72" y="54"/>
                </a:moveTo>
                <a:cubicBezTo>
                  <a:pt x="64" y="49"/>
                  <a:pt x="58" y="43"/>
                  <a:pt x="52" y="35"/>
                </a:cubicBezTo>
                <a:cubicBezTo>
                  <a:pt x="68" y="22"/>
                  <a:pt x="89" y="12"/>
                  <a:pt x="111" y="9"/>
                </a:cubicBezTo>
                <a:cubicBezTo>
                  <a:pt x="95" y="19"/>
                  <a:pt x="81" y="34"/>
                  <a:pt x="72" y="54"/>
                </a:cubicBezTo>
                <a:close/>
                <a:moveTo>
                  <a:pt x="124" y="80"/>
                </a:moveTo>
                <a:cubicBezTo>
                  <a:pt x="124" y="124"/>
                  <a:pt x="124" y="124"/>
                  <a:pt x="124" y="124"/>
                </a:cubicBezTo>
                <a:cubicBezTo>
                  <a:pt x="64" y="124"/>
                  <a:pt x="64" y="124"/>
                  <a:pt x="64" y="124"/>
                </a:cubicBezTo>
                <a:cubicBezTo>
                  <a:pt x="65" y="103"/>
                  <a:pt x="69" y="83"/>
                  <a:pt x="76" y="66"/>
                </a:cubicBezTo>
                <a:cubicBezTo>
                  <a:pt x="90" y="75"/>
                  <a:pt x="107" y="79"/>
                  <a:pt x="124" y="80"/>
                </a:cubicBezTo>
                <a:close/>
                <a:moveTo>
                  <a:pt x="124" y="132"/>
                </a:moveTo>
                <a:cubicBezTo>
                  <a:pt x="124" y="176"/>
                  <a:pt x="124" y="176"/>
                  <a:pt x="124" y="176"/>
                </a:cubicBezTo>
                <a:cubicBezTo>
                  <a:pt x="107" y="177"/>
                  <a:pt x="90" y="181"/>
                  <a:pt x="76" y="190"/>
                </a:cubicBezTo>
                <a:cubicBezTo>
                  <a:pt x="69" y="173"/>
                  <a:pt x="65" y="153"/>
                  <a:pt x="64" y="132"/>
                </a:cubicBezTo>
                <a:lnTo>
                  <a:pt x="124" y="132"/>
                </a:lnTo>
                <a:close/>
                <a:moveTo>
                  <a:pt x="124" y="184"/>
                </a:moveTo>
                <a:cubicBezTo>
                  <a:pt x="124" y="244"/>
                  <a:pt x="124" y="244"/>
                  <a:pt x="124" y="244"/>
                </a:cubicBezTo>
                <a:cubicBezTo>
                  <a:pt x="105" y="237"/>
                  <a:pt x="90" y="220"/>
                  <a:pt x="79" y="197"/>
                </a:cubicBezTo>
                <a:cubicBezTo>
                  <a:pt x="92" y="189"/>
                  <a:pt x="108" y="185"/>
                  <a:pt x="124" y="184"/>
                </a:cubicBezTo>
                <a:close/>
                <a:moveTo>
                  <a:pt x="111" y="247"/>
                </a:moveTo>
                <a:cubicBezTo>
                  <a:pt x="89" y="244"/>
                  <a:pt x="68" y="234"/>
                  <a:pt x="52" y="221"/>
                </a:cubicBezTo>
                <a:cubicBezTo>
                  <a:pt x="58" y="213"/>
                  <a:pt x="64" y="207"/>
                  <a:pt x="72" y="202"/>
                </a:cubicBezTo>
                <a:cubicBezTo>
                  <a:pt x="81" y="222"/>
                  <a:pt x="95" y="237"/>
                  <a:pt x="111" y="247"/>
                </a:cubicBezTo>
                <a:close/>
                <a:moveTo>
                  <a:pt x="184" y="202"/>
                </a:moveTo>
                <a:cubicBezTo>
                  <a:pt x="192" y="207"/>
                  <a:pt x="198" y="213"/>
                  <a:pt x="204" y="221"/>
                </a:cubicBezTo>
                <a:cubicBezTo>
                  <a:pt x="188" y="234"/>
                  <a:pt x="167" y="244"/>
                  <a:pt x="145" y="247"/>
                </a:cubicBezTo>
                <a:cubicBezTo>
                  <a:pt x="161" y="237"/>
                  <a:pt x="175" y="222"/>
                  <a:pt x="184" y="202"/>
                </a:cubicBezTo>
                <a:close/>
                <a:moveTo>
                  <a:pt x="248" y="124"/>
                </a:moveTo>
                <a:cubicBezTo>
                  <a:pt x="200" y="124"/>
                  <a:pt x="200" y="124"/>
                  <a:pt x="200" y="124"/>
                </a:cubicBezTo>
                <a:cubicBezTo>
                  <a:pt x="199" y="101"/>
                  <a:pt x="195" y="80"/>
                  <a:pt x="188" y="62"/>
                </a:cubicBezTo>
                <a:cubicBezTo>
                  <a:pt x="196" y="56"/>
                  <a:pt x="204" y="49"/>
                  <a:pt x="210" y="41"/>
                </a:cubicBezTo>
                <a:cubicBezTo>
                  <a:pt x="211" y="42"/>
                  <a:pt x="212" y="42"/>
                  <a:pt x="213" y="43"/>
                </a:cubicBezTo>
                <a:cubicBezTo>
                  <a:pt x="235" y="65"/>
                  <a:pt x="247" y="93"/>
                  <a:pt x="248" y="124"/>
                </a:cubicBezTo>
                <a:close/>
                <a:moveTo>
                  <a:pt x="46" y="41"/>
                </a:moveTo>
                <a:cubicBezTo>
                  <a:pt x="52" y="49"/>
                  <a:pt x="60" y="56"/>
                  <a:pt x="68" y="62"/>
                </a:cubicBezTo>
                <a:cubicBezTo>
                  <a:pt x="61" y="80"/>
                  <a:pt x="57" y="101"/>
                  <a:pt x="56" y="124"/>
                </a:cubicBezTo>
                <a:cubicBezTo>
                  <a:pt x="8" y="124"/>
                  <a:pt x="8" y="124"/>
                  <a:pt x="8" y="124"/>
                </a:cubicBezTo>
                <a:cubicBezTo>
                  <a:pt x="9" y="91"/>
                  <a:pt x="23" y="62"/>
                  <a:pt x="46" y="41"/>
                </a:cubicBezTo>
                <a:close/>
                <a:moveTo>
                  <a:pt x="8" y="132"/>
                </a:moveTo>
                <a:cubicBezTo>
                  <a:pt x="56" y="132"/>
                  <a:pt x="56" y="132"/>
                  <a:pt x="56" y="132"/>
                </a:cubicBezTo>
                <a:cubicBezTo>
                  <a:pt x="57" y="155"/>
                  <a:pt x="61" y="176"/>
                  <a:pt x="69" y="194"/>
                </a:cubicBezTo>
                <a:cubicBezTo>
                  <a:pt x="60" y="200"/>
                  <a:pt x="52" y="207"/>
                  <a:pt x="46" y="215"/>
                </a:cubicBezTo>
                <a:cubicBezTo>
                  <a:pt x="23" y="194"/>
                  <a:pt x="9" y="165"/>
                  <a:pt x="8" y="132"/>
                </a:cubicBezTo>
                <a:close/>
              </a:path>
            </a:pathLst>
          </a:custGeom>
          <a:solidFill>
            <a:schemeClr val="bg1"/>
          </a:solidFill>
          <a:ln w="6350">
            <a:solidFill>
              <a:schemeClr val="bg1"/>
            </a:solidFill>
            <a:round/>
            <a:headEnd/>
            <a:tailEnd/>
          </a:ln>
        </p:spPr>
        <p:txBody>
          <a:bodyPr vert="horz" wrap="square" lIns="29146" tIns="14573" rIns="29146" bIns="14573"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1465"/>
            <a:endParaRPr lang="ru-RU" sz="574" dirty="0">
              <a:solidFill>
                <a:prstClr val="black"/>
              </a:solidFill>
            </a:endParaRPr>
          </a:p>
        </p:txBody>
      </p:sp>
      <p:sp>
        <p:nvSpPr>
          <p:cNvPr id="18" name="Rectangle 17">
            <a:extLst>
              <a:ext uri="{FF2B5EF4-FFF2-40B4-BE49-F238E27FC236}">
                <a16:creationId xmlns:a16="http://schemas.microsoft.com/office/drawing/2014/main" id="{B62DF94E-DD1B-821B-2988-9098C63AA13F}"/>
              </a:ext>
            </a:extLst>
          </p:cNvPr>
          <p:cNvSpPr/>
          <p:nvPr/>
        </p:nvSpPr>
        <p:spPr>
          <a:xfrm>
            <a:off x="6730345" y="6532361"/>
            <a:ext cx="4986374" cy="230832"/>
          </a:xfrm>
          <a:prstGeom prst="rect">
            <a:avLst/>
          </a:prstGeom>
        </p:spPr>
        <p:txBody>
          <a:bodyPr wrap="square">
            <a:spAutoFit/>
          </a:bodyPr>
          <a:lstStyle/>
          <a:p>
            <a:pPr defTabSz="582482">
              <a:buClr>
                <a:srgbClr val="E24848"/>
              </a:buClr>
              <a:defRPr/>
            </a:pPr>
            <a:r>
              <a:rPr lang="en-US" sz="900" noProof="1">
                <a:solidFill>
                  <a:schemeClr val="bg1"/>
                </a:solidFill>
                <a:latin typeface="Cabin" pitchFamily="2" charset="0"/>
                <a:ea typeface="Open Sans Light" panose="020B0306030504020204" pitchFamily="34" charset="0"/>
                <a:cs typeface="Open Sans Light" panose="020B0306030504020204" pitchFamily="34" charset="0"/>
              </a:rPr>
              <a:t>nuwave.com		             NUWAVE Communications Confidential and Proprietary</a:t>
            </a:r>
          </a:p>
        </p:txBody>
      </p:sp>
      <p:pic>
        <p:nvPicPr>
          <p:cNvPr id="19" name="Picture 18" descr="Logo&#10;&#10;Description automatically generated">
            <a:extLst>
              <a:ext uri="{FF2B5EF4-FFF2-40B4-BE49-F238E27FC236}">
                <a16:creationId xmlns:a16="http://schemas.microsoft.com/office/drawing/2014/main" id="{0FD116C3-361A-2749-9E05-951F1C119AB0}"/>
              </a:ext>
            </a:extLst>
          </p:cNvPr>
          <p:cNvPicPr>
            <a:picLocks noChangeAspect="1"/>
          </p:cNvPicPr>
          <p:nvPr/>
        </p:nvPicPr>
        <p:blipFill>
          <a:blip r:embed="rId6"/>
          <a:stretch>
            <a:fillRect/>
          </a:stretch>
        </p:blipFill>
        <p:spPr>
          <a:xfrm>
            <a:off x="223113" y="6302289"/>
            <a:ext cx="1292038" cy="333715"/>
          </a:xfrm>
          <a:prstGeom prst="rect">
            <a:avLst/>
          </a:prstGeom>
        </p:spPr>
      </p:pic>
      <p:sp>
        <p:nvSpPr>
          <p:cNvPr id="20" name="object 24">
            <a:extLst>
              <a:ext uri="{FF2B5EF4-FFF2-40B4-BE49-F238E27FC236}">
                <a16:creationId xmlns:a16="http://schemas.microsoft.com/office/drawing/2014/main" id="{267B9D73-1975-02DB-5E5F-CC766F02BA50}"/>
              </a:ext>
            </a:extLst>
          </p:cNvPr>
          <p:cNvSpPr txBox="1"/>
          <p:nvPr/>
        </p:nvSpPr>
        <p:spPr>
          <a:xfrm>
            <a:off x="233190" y="6645859"/>
            <a:ext cx="1657603" cy="85250"/>
          </a:xfrm>
          <a:prstGeom prst="rect">
            <a:avLst/>
          </a:prstGeom>
        </p:spPr>
        <p:txBody>
          <a:bodyPr vert="horz" wrap="square" lIns="0" tIns="8226" rIns="0" bIns="0" rtlCol="0">
            <a:spAutoFit/>
          </a:bodyPr>
          <a:lstStyle/>
          <a:p>
            <a:pPr marL="8659">
              <a:spcBef>
                <a:spcPts val="65"/>
              </a:spcBef>
            </a:pPr>
            <a:r>
              <a:rPr lang="en-US" sz="500" dirty="0">
                <a:solidFill>
                  <a:schemeClr val="bg1"/>
                </a:solidFill>
                <a:latin typeface="Montserrat"/>
                <a:cs typeface="Montserrat"/>
              </a:rPr>
              <a:t>PARTNER</a:t>
            </a:r>
            <a:r>
              <a:rPr lang="en-US" sz="500" spc="-37" dirty="0">
                <a:solidFill>
                  <a:schemeClr val="bg1"/>
                </a:solidFill>
                <a:latin typeface="Montserrat"/>
                <a:cs typeface="Montserrat"/>
              </a:rPr>
              <a:t> </a:t>
            </a:r>
            <a:r>
              <a:rPr lang="en-US" sz="500" dirty="0">
                <a:solidFill>
                  <a:schemeClr val="bg1"/>
                </a:solidFill>
                <a:latin typeface="Montserrat"/>
                <a:cs typeface="Montserrat"/>
              </a:rPr>
              <a:t>ENABLEMENT</a:t>
            </a:r>
            <a:r>
              <a:rPr lang="en-US" sz="500" spc="-24" dirty="0">
                <a:solidFill>
                  <a:schemeClr val="bg1"/>
                </a:solidFill>
                <a:latin typeface="Montserrat"/>
                <a:cs typeface="Montserrat"/>
              </a:rPr>
              <a:t> </a:t>
            </a:r>
            <a:r>
              <a:rPr lang="en-US" sz="500" spc="-7" dirty="0">
                <a:solidFill>
                  <a:schemeClr val="bg1"/>
                </a:solidFill>
                <a:latin typeface="Montserrat"/>
                <a:cs typeface="Montserrat"/>
              </a:rPr>
              <a:t>PROGRAM</a:t>
            </a:r>
            <a:endParaRPr sz="500" dirty="0">
              <a:solidFill>
                <a:schemeClr val="bg1"/>
              </a:solidFill>
              <a:latin typeface="Open Sans"/>
              <a:cs typeface="Open Sans"/>
            </a:endParaRPr>
          </a:p>
        </p:txBody>
      </p:sp>
    </p:spTree>
    <p:extLst>
      <p:ext uri="{BB962C8B-B14F-4D97-AF65-F5344CB8AC3E}">
        <p14:creationId xmlns:p14="http://schemas.microsoft.com/office/powerpoint/2010/main" val="133224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EFAF0-FC9E-C21D-DB41-CDEA5EEA6EAD}"/>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D56D6A1D-CDB4-66D2-A6E6-30D85653299E}"/>
              </a:ext>
            </a:extLst>
          </p:cNvPr>
          <p:cNvPicPr>
            <a:picLocks noChangeAspect="1"/>
          </p:cNvPicPr>
          <p:nvPr/>
        </p:nvPicPr>
        <p:blipFill rotWithShape="1">
          <a:blip r:embed="rId2">
            <a:extLst>
              <a:ext uri="{28A0092B-C50C-407E-A947-70E740481C1C}">
                <a14:useLocalDpi xmlns:a14="http://schemas.microsoft.com/office/drawing/2010/main" val="0"/>
              </a:ext>
            </a:extLst>
          </a:blip>
          <a:srcRect l="44850" r="5700"/>
          <a:stretch/>
        </p:blipFill>
        <p:spPr>
          <a:xfrm>
            <a:off x="6021092" y="0"/>
            <a:ext cx="6028840" cy="6858000"/>
          </a:xfrm>
          <a:prstGeom prst="rect">
            <a:avLst/>
          </a:prstGeom>
        </p:spPr>
      </p:pic>
      <p:sp>
        <p:nvSpPr>
          <p:cNvPr id="15" name="Google Shape;1593;p251">
            <a:extLst>
              <a:ext uri="{FF2B5EF4-FFF2-40B4-BE49-F238E27FC236}">
                <a16:creationId xmlns:a16="http://schemas.microsoft.com/office/drawing/2014/main" id="{3641BAE0-A793-7266-B903-7780447437ED}"/>
              </a:ext>
            </a:extLst>
          </p:cNvPr>
          <p:cNvSpPr txBox="1"/>
          <p:nvPr/>
        </p:nvSpPr>
        <p:spPr>
          <a:xfrm>
            <a:off x="617465" y="477221"/>
            <a:ext cx="8493686" cy="649494"/>
          </a:xfrm>
          <a:prstGeom prst="rect">
            <a:avLst/>
          </a:prstGeom>
          <a:noFill/>
          <a:ln>
            <a:noFill/>
          </a:ln>
        </p:spPr>
        <p:txBody>
          <a:bodyPr spcFirstLastPara="1" wrap="square" lIns="60967" tIns="30467" rIns="60967" bIns="30467" anchor="b" anchorCtr="0">
            <a:noAutofit/>
          </a:bodyPr>
          <a:lstStyle/>
          <a:p>
            <a:pPr>
              <a:buSzPts val="1100"/>
              <a:defRPr sz="2400">
                <a:solidFill>
                  <a:srgbClr val="232333"/>
                </a:solidFill>
                <a:latin typeface="Lato Black"/>
                <a:ea typeface="Lato Black"/>
                <a:cs typeface="Lato Black"/>
                <a:sym typeface="Lato Black"/>
              </a:defRPr>
            </a:pPr>
            <a:r>
              <a:rPr lang="en-US" sz="3200" b="1" dirty="0">
                <a:solidFill>
                  <a:srgbClr val="232333"/>
                </a:solidFill>
                <a:latin typeface="Cabin" pitchFamily="2" charset="0"/>
                <a:ea typeface="Lato Black"/>
                <a:cs typeface="Lato Black"/>
                <a:sym typeface="Lato Black"/>
              </a:rPr>
              <a:t>Take Your Pick</a:t>
            </a:r>
            <a:endParaRPr sz="3200" b="1" dirty="0">
              <a:solidFill>
                <a:srgbClr val="232333"/>
              </a:solidFill>
              <a:latin typeface="Cabin" pitchFamily="2" charset="0"/>
              <a:ea typeface="Lato Black"/>
              <a:cs typeface="Lato Black"/>
              <a:sym typeface="Lato Black"/>
            </a:endParaRPr>
          </a:p>
        </p:txBody>
      </p:sp>
      <p:sp>
        <p:nvSpPr>
          <p:cNvPr id="7" name="Rectangle 2">
            <a:extLst>
              <a:ext uri="{FF2B5EF4-FFF2-40B4-BE49-F238E27FC236}">
                <a16:creationId xmlns:a16="http://schemas.microsoft.com/office/drawing/2014/main" id="{58B9B481-819F-206A-114F-82F0257EB80B}"/>
              </a:ext>
            </a:extLst>
          </p:cNvPr>
          <p:cNvSpPr>
            <a:spLocks noChangeArrowheads="1"/>
          </p:cNvSpPr>
          <p:nvPr/>
        </p:nvSpPr>
        <p:spPr bwMode="auto">
          <a:xfrm>
            <a:off x="724073" y="1341672"/>
            <a:ext cx="6457806" cy="4616648"/>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70C0"/>
                </a:solidFill>
                <a:effectLst/>
                <a:latin typeface="Cabin" pitchFamily="2" charset="0"/>
              </a:rPr>
              <a:t>Multi-UC Deployment Options</a:t>
            </a: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2333"/>
                </a:solidFill>
                <a:effectLst/>
                <a:latin typeface="Cabin" pitchFamily="2" charset="0"/>
              </a:rPr>
              <a:t>iPILOT brings you the flexibility of managing multiple UC platforms within your environment. Expand your business and bring multiple products to market. We have all the resources to get you to market with any one of these.</a:t>
            </a: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1"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70C0"/>
                </a:solidFill>
                <a:effectLst/>
                <a:latin typeface="Cabin" pitchFamily="2" charset="0"/>
              </a:rPr>
              <a:t>Identifying Your UC Platforms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2333"/>
                </a:solidFill>
                <a:effectLst/>
                <a:latin typeface="Cabin" pitchFamily="2" charset="0"/>
              </a:rPr>
              <a:t>First and foremost, pinpoint </a:t>
            </a:r>
            <a:r>
              <a:rPr kumimoji="0" lang="en-US" altLang="en-US" sz="1200" b="1" i="0" u="none" strike="noStrike" cap="none" normalizeH="0" baseline="0" dirty="0">
                <a:ln>
                  <a:noFill/>
                </a:ln>
                <a:solidFill>
                  <a:srgbClr val="232333"/>
                </a:solidFill>
                <a:effectLst/>
                <a:latin typeface="Cabin" pitchFamily="2" charset="0"/>
              </a:rPr>
              <a:t>which Unified Communication (UC) platforms will serve as the flagbearers of your endeavor</a:t>
            </a:r>
            <a:r>
              <a:rPr kumimoji="0" lang="en-US" altLang="en-US" sz="1200" b="0" i="0" u="none" strike="noStrike" cap="none" normalizeH="0" baseline="0" dirty="0">
                <a:ln>
                  <a:noFill/>
                </a:ln>
                <a:solidFill>
                  <a:srgbClr val="232333"/>
                </a:solidFill>
                <a:effectLst/>
                <a:latin typeface="Cabin" pitchFamily="2" charset="0"/>
              </a:rPr>
              <a:t>. Consider these options thoughtfully: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232333"/>
              </a:solidFill>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232333"/>
              </a:solidFill>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2333"/>
                </a:solidFill>
                <a:effectLst/>
                <a:latin typeface="Cabin" pitchFamily="2" charset="0"/>
              </a:rPr>
              <a:t>Each platform has its unique capabilities. Reflect deeply on how they align with your mission and the needs of your customers. Decide on what other features you will include in your offering.</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2060"/>
                </a:solidFill>
                <a:effectLst/>
                <a:latin typeface="Metropolis" panose="00000500000000000000" pitchFamily="50" charset="0"/>
              </a:rPr>
            </a:b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pic>
        <p:nvPicPr>
          <p:cNvPr id="16" name="Graphic 15">
            <a:extLst>
              <a:ext uri="{FF2B5EF4-FFF2-40B4-BE49-F238E27FC236}">
                <a16:creationId xmlns:a16="http://schemas.microsoft.com/office/drawing/2014/main" id="{5E8AC5AE-1ACF-3A0D-B803-FE42513439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38068"/>
            <a:ext cx="12192000" cy="619932"/>
          </a:xfrm>
          <a:prstGeom prst="rect">
            <a:avLst/>
          </a:prstGeom>
        </p:spPr>
      </p:pic>
      <p:sp>
        <p:nvSpPr>
          <p:cNvPr id="17" name="Globe">
            <a:extLst>
              <a:ext uri="{FF2B5EF4-FFF2-40B4-BE49-F238E27FC236}">
                <a16:creationId xmlns:a16="http://schemas.microsoft.com/office/drawing/2014/main" id="{E9E5000C-88A3-1CE0-D456-071AF30CC7B9}"/>
              </a:ext>
            </a:extLst>
          </p:cNvPr>
          <p:cNvSpPr>
            <a:spLocks noChangeAspect="1" noEditPoints="1"/>
          </p:cNvSpPr>
          <p:nvPr/>
        </p:nvSpPr>
        <p:spPr bwMode="auto">
          <a:xfrm>
            <a:off x="6532857" y="6547859"/>
            <a:ext cx="197488" cy="196632"/>
          </a:xfrm>
          <a:custGeom>
            <a:avLst/>
            <a:gdLst>
              <a:gd name="T0" fmla="*/ 219 w 256"/>
              <a:gd name="T1" fmla="*/ 37 h 256"/>
              <a:gd name="T2" fmla="*/ 128 w 256"/>
              <a:gd name="T3" fmla="*/ 0 h 256"/>
              <a:gd name="T4" fmla="*/ 44 w 256"/>
              <a:gd name="T5" fmla="*/ 32 h 256"/>
              <a:gd name="T6" fmla="*/ 0 w 256"/>
              <a:gd name="T7" fmla="*/ 128 h 256"/>
              <a:gd name="T8" fmla="*/ 44 w 256"/>
              <a:gd name="T9" fmla="*/ 224 h 256"/>
              <a:gd name="T10" fmla="*/ 128 w 256"/>
              <a:gd name="T11" fmla="*/ 256 h 256"/>
              <a:gd name="T12" fmla="*/ 212 w 256"/>
              <a:gd name="T13" fmla="*/ 224 h 256"/>
              <a:gd name="T14" fmla="*/ 256 w 256"/>
              <a:gd name="T15" fmla="*/ 128 h 256"/>
              <a:gd name="T16" fmla="*/ 187 w 256"/>
              <a:gd name="T17" fmla="*/ 194 h 256"/>
              <a:gd name="T18" fmla="*/ 248 w 256"/>
              <a:gd name="T19" fmla="*/ 132 h 256"/>
              <a:gd name="T20" fmla="*/ 132 w 256"/>
              <a:gd name="T21" fmla="*/ 184 h 256"/>
              <a:gd name="T22" fmla="*/ 132 w 256"/>
              <a:gd name="T23" fmla="*/ 244 h 256"/>
              <a:gd name="T24" fmla="*/ 132 w 256"/>
              <a:gd name="T25" fmla="*/ 176 h 256"/>
              <a:gd name="T26" fmla="*/ 192 w 256"/>
              <a:gd name="T27" fmla="*/ 132 h 256"/>
              <a:gd name="T28" fmla="*/ 132 w 256"/>
              <a:gd name="T29" fmla="*/ 176 h 256"/>
              <a:gd name="T30" fmla="*/ 132 w 256"/>
              <a:gd name="T31" fmla="*/ 80 h 256"/>
              <a:gd name="T32" fmla="*/ 192 w 256"/>
              <a:gd name="T33" fmla="*/ 124 h 256"/>
              <a:gd name="T34" fmla="*/ 132 w 256"/>
              <a:gd name="T35" fmla="*/ 72 h 256"/>
              <a:gd name="T36" fmla="*/ 177 w 256"/>
              <a:gd name="T37" fmla="*/ 59 h 256"/>
              <a:gd name="T38" fmla="*/ 145 w 256"/>
              <a:gd name="T39" fmla="*/ 9 h 256"/>
              <a:gd name="T40" fmla="*/ 184 w 256"/>
              <a:gd name="T41" fmla="*/ 54 h 256"/>
              <a:gd name="T42" fmla="*/ 124 w 256"/>
              <a:gd name="T43" fmla="*/ 12 h 256"/>
              <a:gd name="T44" fmla="*/ 79 w 256"/>
              <a:gd name="T45" fmla="*/ 59 h 256"/>
              <a:gd name="T46" fmla="*/ 72 w 256"/>
              <a:gd name="T47" fmla="*/ 54 h 256"/>
              <a:gd name="T48" fmla="*/ 111 w 256"/>
              <a:gd name="T49" fmla="*/ 9 h 256"/>
              <a:gd name="T50" fmla="*/ 124 w 256"/>
              <a:gd name="T51" fmla="*/ 80 h 256"/>
              <a:gd name="T52" fmla="*/ 64 w 256"/>
              <a:gd name="T53" fmla="*/ 124 h 256"/>
              <a:gd name="T54" fmla="*/ 124 w 256"/>
              <a:gd name="T55" fmla="*/ 80 h 256"/>
              <a:gd name="T56" fmla="*/ 124 w 256"/>
              <a:gd name="T57" fmla="*/ 176 h 256"/>
              <a:gd name="T58" fmla="*/ 64 w 256"/>
              <a:gd name="T59" fmla="*/ 132 h 256"/>
              <a:gd name="T60" fmla="*/ 124 w 256"/>
              <a:gd name="T61" fmla="*/ 184 h 256"/>
              <a:gd name="T62" fmla="*/ 79 w 256"/>
              <a:gd name="T63" fmla="*/ 197 h 256"/>
              <a:gd name="T64" fmla="*/ 111 w 256"/>
              <a:gd name="T65" fmla="*/ 247 h 256"/>
              <a:gd name="T66" fmla="*/ 72 w 256"/>
              <a:gd name="T67" fmla="*/ 202 h 256"/>
              <a:gd name="T68" fmla="*/ 184 w 256"/>
              <a:gd name="T69" fmla="*/ 202 h 256"/>
              <a:gd name="T70" fmla="*/ 145 w 256"/>
              <a:gd name="T71" fmla="*/ 247 h 256"/>
              <a:gd name="T72" fmla="*/ 248 w 256"/>
              <a:gd name="T73" fmla="*/ 124 h 256"/>
              <a:gd name="T74" fmla="*/ 188 w 256"/>
              <a:gd name="T75" fmla="*/ 62 h 256"/>
              <a:gd name="T76" fmla="*/ 213 w 256"/>
              <a:gd name="T77" fmla="*/ 43 h 256"/>
              <a:gd name="T78" fmla="*/ 46 w 256"/>
              <a:gd name="T79" fmla="*/ 41 h 256"/>
              <a:gd name="T80" fmla="*/ 56 w 256"/>
              <a:gd name="T81" fmla="*/ 124 h 256"/>
              <a:gd name="T82" fmla="*/ 46 w 256"/>
              <a:gd name="T83" fmla="*/ 41 h 256"/>
              <a:gd name="T84" fmla="*/ 56 w 256"/>
              <a:gd name="T85" fmla="*/ 132 h 256"/>
              <a:gd name="T86" fmla="*/ 46 w 256"/>
              <a:gd name="T87"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256" y="128"/>
                </a:moveTo>
                <a:cubicBezTo>
                  <a:pt x="256" y="94"/>
                  <a:pt x="243" y="62"/>
                  <a:pt x="219" y="37"/>
                </a:cubicBezTo>
                <a:cubicBezTo>
                  <a:pt x="194" y="13"/>
                  <a:pt x="162" y="0"/>
                  <a:pt x="128" y="0"/>
                </a:cubicBezTo>
                <a:cubicBezTo>
                  <a:pt x="128" y="0"/>
                  <a:pt x="128" y="0"/>
                  <a:pt x="128" y="0"/>
                </a:cubicBezTo>
                <a:cubicBezTo>
                  <a:pt x="96" y="0"/>
                  <a:pt x="66" y="12"/>
                  <a:pt x="44" y="32"/>
                </a:cubicBezTo>
                <a:cubicBezTo>
                  <a:pt x="44" y="32"/>
                  <a:pt x="44" y="32"/>
                  <a:pt x="44" y="32"/>
                </a:cubicBezTo>
                <a:cubicBezTo>
                  <a:pt x="44" y="32"/>
                  <a:pt x="43" y="32"/>
                  <a:pt x="43" y="32"/>
                </a:cubicBezTo>
                <a:cubicBezTo>
                  <a:pt x="17" y="56"/>
                  <a:pt x="0" y="90"/>
                  <a:pt x="0" y="128"/>
                </a:cubicBezTo>
                <a:cubicBezTo>
                  <a:pt x="0" y="166"/>
                  <a:pt x="17" y="200"/>
                  <a:pt x="43" y="224"/>
                </a:cubicBezTo>
                <a:cubicBezTo>
                  <a:pt x="43" y="224"/>
                  <a:pt x="44" y="224"/>
                  <a:pt x="44" y="224"/>
                </a:cubicBezTo>
                <a:cubicBezTo>
                  <a:pt x="44" y="224"/>
                  <a:pt x="44" y="224"/>
                  <a:pt x="44" y="224"/>
                </a:cubicBezTo>
                <a:cubicBezTo>
                  <a:pt x="66" y="244"/>
                  <a:pt x="96" y="256"/>
                  <a:pt x="128" y="256"/>
                </a:cubicBezTo>
                <a:cubicBezTo>
                  <a:pt x="160" y="256"/>
                  <a:pt x="190" y="244"/>
                  <a:pt x="212" y="224"/>
                </a:cubicBezTo>
                <a:cubicBezTo>
                  <a:pt x="212" y="224"/>
                  <a:pt x="212" y="224"/>
                  <a:pt x="212" y="224"/>
                </a:cubicBezTo>
                <a:cubicBezTo>
                  <a:pt x="212" y="224"/>
                  <a:pt x="212" y="224"/>
                  <a:pt x="213" y="224"/>
                </a:cubicBezTo>
                <a:cubicBezTo>
                  <a:pt x="239" y="201"/>
                  <a:pt x="256" y="166"/>
                  <a:pt x="256" y="128"/>
                </a:cubicBezTo>
                <a:close/>
                <a:moveTo>
                  <a:pt x="210" y="215"/>
                </a:moveTo>
                <a:cubicBezTo>
                  <a:pt x="204" y="207"/>
                  <a:pt x="196" y="200"/>
                  <a:pt x="187" y="194"/>
                </a:cubicBezTo>
                <a:cubicBezTo>
                  <a:pt x="195" y="176"/>
                  <a:pt x="199" y="155"/>
                  <a:pt x="200" y="132"/>
                </a:cubicBezTo>
                <a:cubicBezTo>
                  <a:pt x="248" y="132"/>
                  <a:pt x="248" y="132"/>
                  <a:pt x="248" y="132"/>
                </a:cubicBezTo>
                <a:cubicBezTo>
                  <a:pt x="247" y="165"/>
                  <a:pt x="233" y="194"/>
                  <a:pt x="210" y="215"/>
                </a:cubicBezTo>
                <a:close/>
                <a:moveTo>
                  <a:pt x="132" y="184"/>
                </a:moveTo>
                <a:cubicBezTo>
                  <a:pt x="148" y="185"/>
                  <a:pt x="164" y="189"/>
                  <a:pt x="177" y="197"/>
                </a:cubicBezTo>
                <a:cubicBezTo>
                  <a:pt x="166" y="220"/>
                  <a:pt x="151" y="237"/>
                  <a:pt x="132" y="244"/>
                </a:cubicBezTo>
                <a:lnTo>
                  <a:pt x="132" y="184"/>
                </a:lnTo>
                <a:close/>
                <a:moveTo>
                  <a:pt x="132" y="176"/>
                </a:moveTo>
                <a:cubicBezTo>
                  <a:pt x="132" y="132"/>
                  <a:pt x="132" y="132"/>
                  <a:pt x="132" y="132"/>
                </a:cubicBezTo>
                <a:cubicBezTo>
                  <a:pt x="192" y="132"/>
                  <a:pt x="192" y="132"/>
                  <a:pt x="192" y="132"/>
                </a:cubicBezTo>
                <a:cubicBezTo>
                  <a:pt x="191" y="153"/>
                  <a:pt x="187" y="173"/>
                  <a:pt x="180" y="190"/>
                </a:cubicBezTo>
                <a:cubicBezTo>
                  <a:pt x="166" y="181"/>
                  <a:pt x="149" y="177"/>
                  <a:pt x="132" y="176"/>
                </a:cubicBezTo>
                <a:close/>
                <a:moveTo>
                  <a:pt x="132" y="124"/>
                </a:moveTo>
                <a:cubicBezTo>
                  <a:pt x="132" y="80"/>
                  <a:pt x="132" y="80"/>
                  <a:pt x="132" y="80"/>
                </a:cubicBezTo>
                <a:cubicBezTo>
                  <a:pt x="149" y="79"/>
                  <a:pt x="166" y="75"/>
                  <a:pt x="180" y="66"/>
                </a:cubicBezTo>
                <a:cubicBezTo>
                  <a:pt x="187" y="83"/>
                  <a:pt x="191" y="103"/>
                  <a:pt x="192" y="124"/>
                </a:cubicBezTo>
                <a:lnTo>
                  <a:pt x="132" y="124"/>
                </a:lnTo>
                <a:close/>
                <a:moveTo>
                  <a:pt x="132" y="72"/>
                </a:moveTo>
                <a:cubicBezTo>
                  <a:pt x="132" y="12"/>
                  <a:pt x="132" y="12"/>
                  <a:pt x="132" y="12"/>
                </a:cubicBezTo>
                <a:cubicBezTo>
                  <a:pt x="151" y="19"/>
                  <a:pt x="166" y="36"/>
                  <a:pt x="177" y="59"/>
                </a:cubicBezTo>
                <a:cubicBezTo>
                  <a:pt x="164" y="67"/>
                  <a:pt x="148" y="71"/>
                  <a:pt x="132" y="72"/>
                </a:cubicBezTo>
                <a:close/>
                <a:moveTo>
                  <a:pt x="145" y="9"/>
                </a:moveTo>
                <a:cubicBezTo>
                  <a:pt x="167" y="12"/>
                  <a:pt x="187" y="21"/>
                  <a:pt x="204" y="35"/>
                </a:cubicBezTo>
                <a:cubicBezTo>
                  <a:pt x="198" y="43"/>
                  <a:pt x="192" y="49"/>
                  <a:pt x="184" y="54"/>
                </a:cubicBezTo>
                <a:cubicBezTo>
                  <a:pt x="175" y="34"/>
                  <a:pt x="161" y="19"/>
                  <a:pt x="145" y="9"/>
                </a:cubicBezTo>
                <a:close/>
                <a:moveTo>
                  <a:pt x="124" y="12"/>
                </a:moveTo>
                <a:cubicBezTo>
                  <a:pt x="124" y="72"/>
                  <a:pt x="124" y="72"/>
                  <a:pt x="124" y="72"/>
                </a:cubicBezTo>
                <a:cubicBezTo>
                  <a:pt x="108" y="71"/>
                  <a:pt x="92" y="67"/>
                  <a:pt x="79" y="59"/>
                </a:cubicBezTo>
                <a:cubicBezTo>
                  <a:pt x="90" y="36"/>
                  <a:pt x="105" y="19"/>
                  <a:pt x="124" y="12"/>
                </a:cubicBezTo>
                <a:close/>
                <a:moveTo>
                  <a:pt x="72" y="54"/>
                </a:moveTo>
                <a:cubicBezTo>
                  <a:pt x="64" y="49"/>
                  <a:pt x="58" y="43"/>
                  <a:pt x="52" y="35"/>
                </a:cubicBezTo>
                <a:cubicBezTo>
                  <a:pt x="68" y="22"/>
                  <a:pt x="89" y="12"/>
                  <a:pt x="111" y="9"/>
                </a:cubicBezTo>
                <a:cubicBezTo>
                  <a:pt x="95" y="19"/>
                  <a:pt x="81" y="34"/>
                  <a:pt x="72" y="54"/>
                </a:cubicBezTo>
                <a:close/>
                <a:moveTo>
                  <a:pt x="124" y="80"/>
                </a:moveTo>
                <a:cubicBezTo>
                  <a:pt x="124" y="124"/>
                  <a:pt x="124" y="124"/>
                  <a:pt x="124" y="124"/>
                </a:cubicBezTo>
                <a:cubicBezTo>
                  <a:pt x="64" y="124"/>
                  <a:pt x="64" y="124"/>
                  <a:pt x="64" y="124"/>
                </a:cubicBezTo>
                <a:cubicBezTo>
                  <a:pt x="65" y="103"/>
                  <a:pt x="69" y="83"/>
                  <a:pt x="76" y="66"/>
                </a:cubicBezTo>
                <a:cubicBezTo>
                  <a:pt x="90" y="75"/>
                  <a:pt x="107" y="79"/>
                  <a:pt x="124" y="80"/>
                </a:cubicBezTo>
                <a:close/>
                <a:moveTo>
                  <a:pt x="124" y="132"/>
                </a:moveTo>
                <a:cubicBezTo>
                  <a:pt x="124" y="176"/>
                  <a:pt x="124" y="176"/>
                  <a:pt x="124" y="176"/>
                </a:cubicBezTo>
                <a:cubicBezTo>
                  <a:pt x="107" y="177"/>
                  <a:pt x="90" y="181"/>
                  <a:pt x="76" y="190"/>
                </a:cubicBezTo>
                <a:cubicBezTo>
                  <a:pt x="69" y="173"/>
                  <a:pt x="65" y="153"/>
                  <a:pt x="64" y="132"/>
                </a:cubicBezTo>
                <a:lnTo>
                  <a:pt x="124" y="132"/>
                </a:lnTo>
                <a:close/>
                <a:moveTo>
                  <a:pt x="124" y="184"/>
                </a:moveTo>
                <a:cubicBezTo>
                  <a:pt x="124" y="244"/>
                  <a:pt x="124" y="244"/>
                  <a:pt x="124" y="244"/>
                </a:cubicBezTo>
                <a:cubicBezTo>
                  <a:pt x="105" y="237"/>
                  <a:pt x="90" y="220"/>
                  <a:pt x="79" y="197"/>
                </a:cubicBezTo>
                <a:cubicBezTo>
                  <a:pt x="92" y="189"/>
                  <a:pt x="108" y="185"/>
                  <a:pt x="124" y="184"/>
                </a:cubicBezTo>
                <a:close/>
                <a:moveTo>
                  <a:pt x="111" y="247"/>
                </a:moveTo>
                <a:cubicBezTo>
                  <a:pt x="89" y="244"/>
                  <a:pt x="68" y="234"/>
                  <a:pt x="52" y="221"/>
                </a:cubicBezTo>
                <a:cubicBezTo>
                  <a:pt x="58" y="213"/>
                  <a:pt x="64" y="207"/>
                  <a:pt x="72" y="202"/>
                </a:cubicBezTo>
                <a:cubicBezTo>
                  <a:pt x="81" y="222"/>
                  <a:pt x="95" y="237"/>
                  <a:pt x="111" y="247"/>
                </a:cubicBezTo>
                <a:close/>
                <a:moveTo>
                  <a:pt x="184" y="202"/>
                </a:moveTo>
                <a:cubicBezTo>
                  <a:pt x="192" y="207"/>
                  <a:pt x="198" y="213"/>
                  <a:pt x="204" y="221"/>
                </a:cubicBezTo>
                <a:cubicBezTo>
                  <a:pt x="188" y="234"/>
                  <a:pt x="167" y="244"/>
                  <a:pt x="145" y="247"/>
                </a:cubicBezTo>
                <a:cubicBezTo>
                  <a:pt x="161" y="237"/>
                  <a:pt x="175" y="222"/>
                  <a:pt x="184" y="202"/>
                </a:cubicBezTo>
                <a:close/>
                <a:moveTo>
                  <a:pt x="248" y="124"/>
                </a:moveTo>
                <a:cubicBezTo>
                  <a:pt x="200" y="124"/>
                  <a:pt x="200" y="124"/>
                  <a:pt x="200" y="124"/>
                </a:cubicBezTo>
                <a:cubicBezTo>
                  <a:pt x="199" y="101"/>
                  <a:pt x="195" y="80"/>
                  <a:pt x="188" y="62"/>
                </a:cubicBezTo>
                <a:cubicBezTo>
                  <a:pt x="196" y="56"/>
                  <a:pt x="204" y="49"/>
                  <a:pt x="210" y="41"/>
                </a:cubicBezTo>
                <a:cubicBezTo>
                  <a:pt x="211" y="42"/>
                  <a:pt x="212" y="42"/>
                  <a:pt x="213" y="43"/>
                </a:cubicBezTo>
                <a:cubicBezTo>
                  <a:pt x="235" y="65"/>
                  <a:pt x="247" y="93"/>
                  <a:pt x="248" y="124"/>
                </a:cubicBezTo>
                <a:close/>
                <a:moveTo>
                  <a:pt x="46" y="41"/>
                </a:moveTo>
                <a:cubicBezTo>
                  <a:pt x="52" y="49"/>
                  <a:pt x="60" y="56"/>
                  <a:pt x="68" y="62"/>
                </a:cubicBezTo>
                <a:cubicBezTo>
                  <a:pt x="61" y="80"/>
                  <a:pt x="57" y="101"/>
                  <a:pt x="56" y="124"/>
                </a:cubicBezTo>
                <a:cubicBezTo>
                  <a:pt x="8" y="124"/>
                  <a:pt x="8" y="124"/>
                  <a:pt x="8" y="124"/>
                </a:cubicBezTo>
                <a:cubicBezTo>
                  <a:pt x="9" y="91"/>
                  <a:pt x="23" y="62"/>
                  <a:pt x="46" y="41"/>
                </a:cubicBezTo>
                <a:close/>
                <a:moveTo>
                  <a:pt x="8" y="132"/>
                </a:moveTo>
                <a:cubicBezTo>
                  <a:pt x="56" y="132"/>
                  <a:pt x="56" y="132"/>
                  <a:pt x="56" y="132"/>
                </a:cubicBezTo>
                <a:cubicBezTo>
                  <a:pt x="57" y="155"/>
                  <a:pt x="61" y="176"/>
                  <a:pt x="69" y="194"/>
                </a:cubicBezTo>
                <a:cubicBezTo>
                  <a:pt x="60" y="200"/>
                  <a:pt x="52" y="207"/>
                  <a:pt x="46" y="215"/>
                </a:cubicBezTo>
                <a:cubicBezTo>
                  <a:pt x="23" y="194"/>
                  <a:pt x="9" y="165"/>
                  <a:pt x="8" y="132"/>
                </a:cubicBezTo>
                <a:close/>
              </a:path>
            </a:pathLst>
          </a:custGeom>
          <a:solidFill>
            <a:schemeClr val="bg1"/>
          </a:solidFill>
          <a:ln w="6350">
            <a:solidFill>
              <a:schemeClr val="bg1"/>
            </a:solidFill>
            <a:round/>
            <a:headEnd/>
            <a:tailEnd/>
          </a:ln>
        </p:spPr>
        <p:txBody>
          <a:bodyPr vert="horz" wrap="square" lIns="29146" tIns="14573" rIns="29146" bIns="14573"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1465"/>
            <a:endParaRPr lang="ru-RU" sz="574" dirty="0">
              <a:solidFill>
                <a:prstClr val="black"/>
              </a:solidFill>
            </a:endParaRPr>
          </a:p>
        </p:txBody>
      </p:sp>
      <p:sp>
        <p:nvSpPr>
          <p:cNvPr id="18" name="Rectangle 17">
            <a:extLst>
              <a:ext uri="{FF2B5EF4-FFF2-40B4-BE49-F238E27FC236}">
                <a16:creationId xmlns:a16="http://schemas.microsoft.com/office/drawing/2014/main" id="{3C43C761-80FA-0AE9-06ED-8FE0AF76218C}"/>
              </a:ext>
            </a:extLst>
          </p:cNvPr>
          <p:cNvSpPr/>
          <p:nvPr/>
        </p:nvSpPr>
        <p:spPr>
          <a:xfrm>
            <a:off x="6730345" y="6532361"/>
            <a:ext cx="4986374" cy="230832"/>
          </a:xfrm>
          <a:prstGeom prst="rect">
            <a:avLst/>
          </a:prstGeom>
        </p:spPr>
        <p:txBody>
          <a:bodyPr wrap="square">
            <a:spAutoFit/>
          </a:bodyPr>
          <a:lstStyle/>
          <a:p>
            <a:pPr defTabSz="582482">
              <a:buClr>
                <a:srgbClr val="E24848"/>
              </a:buClr>
              <a:defRPr/>
            </a:pPr>
            <a:r>
              <a:rPr lang="en-US" sz="900" noProof="1">
                <a:solidFill>
                  <a:schemeClr val="bg1"/>
                </a:solidFill>
                <a:latin typeface="Cabin" pitchFamily="2" charset="0"/>
                <a:ea typeface="Open Sans Light" panose="020B0306030504020204" pitchFamily="34" charset="0"/>
                <a:cs typeface="Open Sans Light" panose="020B0306030504020204" pitchFamily="34" charset="0"/>
              </a:rPr>
              <a:t>nuwave.com		             NUWAVE Communications Confidential and Proprietary</a:t>
            </a:r>
          </a:p>
        </p:txBody>
      </p:sp>
      <p:pic>
        <p:nvPicPr>
          <p:cNvPr id="19" name="Picture 18" descr="Logo&#10;&#10;Description automatically generated">
            <a:extLst>
              <a:ext uri="{FF2B5EF4-FFF2-40B4-BE49-F238E27FC236}">
                <a16:creationId xmlns:a16="http://schemas.microsoft.com/office/drawing/2014/main" id="{4FD353BD-51DB-89E8-E2FF-F4DE431C4CE0}"/>
              </a:ext>
            </a:extLst>
          </p:cNvPr>
          <p:cNvPicPr>
            <a:picLocks noChangeAspect="1"/>
          </p:cNvPicPr>
          <p:nvPr/>
        </p:nvPicPr>
        <p:blipFill>
          <a:blip r:embed="rId5"/>
          <a:stretch>
            <a:fillRect/>
          </a:stretch>
        </p:blipFill>
        <p:spPr>
          <a:xfrm>
            <a:off x="223113" y="6302289"/>
            <a:ext cx="1292038" cy="333715"/>
          </a:xfrm>
          <a:prstGeom prst="rect">
            <a:avLst/>
          </a:prstGeom>
        </p:spPr>
      </p:pic>
      <p:sp>
        <p:nvSpPr>
          <p:cNvPr id="24" name="object 24">
            <a:extLst>
              <a:ext uri="{FF2B5EF4-FFF2-40B4-BE49-F238E27FC236}">
                <a16:creationId xmlns:a16="http://schemas.microsoft.com/office/drawing/2014/main" id="{E1FCFEDC-04EC-39FE-7D64-D9A80D1441F1}"/>
              </a:ext>
            </a:extLst>
          </p:cNvPr>
          <p:cNvSpPr txBox="1"/>
          <p:nvPr/>
        </p:nvSpPr>
        <p:spPr>
          <a:xfrm>
            <a:off x="233190" y="6645859"/>
            <a:ext cx="1657603" cy="85250"/>
          </a:xfrm>
          <a:prstGeom prst="rect">
            <a:avLst/>
          </a:prstGeom>
        </p:spPr>
        <p:txBody>
          <a:bodyPr vert="horz" wrap="square" lIns="0" tIns="8226" rIns="0" bIns="0" rtlCol="0">
            <a:spAutoFit/>
          </a:bodyPr>
          <a:lstStyle/>
          <a:p>
            <a:pPr marL="8659">
              <a:spcBef>
                <a:spcPts val="65"/>
              </a:spcBef>
            </a:pPr>
            <a:r>
              <a:rPr lang="en-US" sz="500" dirty="0">
                <a:solidFill>
                  <a:schemeClr val="bg1"/>
                </a:solidFill>
                <a:latin typeface="Montserrat"/>
                <a:cs typeface="Montserrat"/>
              </a:rPr>
              <a:t>PARTNER</a:t>
            </a:r>
            <a:r>
              <a:rPr lang="en-US" sz="500" spc="-37" dirty="0">
                <a:solidFill>
                  <a:schemeClr val="bg1"/>
                </a:solidFill>
                <a:latin typeface="Montserrat"/>
                <a:cs typeface="Montserrat"/>
              </a:rPr>
              <a:t> </a:t>
            </a:r>
            <a:r>
              <a:rPr lang="en-US" sz="500" dirty="0">
                <a:solidFill>
                  <a:schemeClr val="bg1"/>
                </a:solidFill>
                <a:latin typeface="Montserrat"/>
                <a:cs typeface="Montserrat"/>
              </a:rPr>
              <a:t>ENABLEMENT</a:t>
            </a:r>
            <a:r>
              <a:rPr lang="en-US" sz="500" spc="-24" dirty="0">
                <a:solidFill>
                  <a:schemeClr val="bg1"/>
                </a:solidFill>
                <a:latin typeface="Montserrat"/>
                <a:cs typeface="Montserrat"/>
              </a:rPr>
              <a:t> </a:t>
            </a:r>
            <a:r>
              <a:rPr lang="en-US" sz="500" spc="-7" dirty="0">
                <a:solidFill>
                  <a:schemeClr val="bg1"/>
                </a:solidFill>
                <a:latin typeface="Montserrat"/>
                <a:cs typeface="Montserrat"/>
              </a:rPr>
              <a:t>PROGRAM</a:t>
            </a:r>
            <a:endParaRPr sz="500" dirty="0">
              <a:solidFill>
                <a:schemeClr val="bg1"/>
              </a:solidFill>
              <a:latin typeface="Open Sans"/>
              <a:cs typeface="Open Sans"/>
            </a:endParaRPr>
          </a:p>
        </p:txBody>
      </p:sp>
      <p:sp>
        <p:nvSpPr>
          <p:cNvPr id="4" name="Rectangle 2">
            <a:extLst>
              <a:ext uri="{FF2B5EF4-FFF2-40B4-BE49-F238E27FC236}">
                <a16:creationId xmlns:a16="http://schemas.microsoft.com/office/drawing/2014/main" id="{E0905CC8-BFDF-625C-904E-33370C60A28E}"/>
              </a:ext>
            </a:extLst>
          </p:cNvPr>
          <p:cNvSpPr>
            <a:spLocks noChangeArrowheads="1"/>
          </p:cNvSpPr>
          <p:nvPr/>
        </p:nvSpPr>
        <p:spPr bwMode="auto">
          <a:xfrm>
            <a:off x="655735" y="4593986"/>
            <a:ext cx="947776" cy="18466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232333"/>
                </a:solidFill>
                <a:latin typeface="Cabin" pitchFamily="2" charset="0"/>
              </a:rPr>
              <a:t>Teams Phone</a:t>
            </a: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sp>
        <p:nvSpPr>
          <p:cNvPr id="5" name="Rectangle 2">
            <a:extLst>
              <a:ext uri="{FF2B5EF4-FFF2-40B4-BE49-F238E27FC236}">
                <a16:creationId xmlns:a16="http://schemas.microsoft.com/office/drawing/2014/main" id="{99B57545-5277-B647-43C8-06C0436DAD35}"/>
              </a:ext>
            </a:extLst>
          </p:cNvPr>
          <p:cNvSpPr>
            <a:spLocks noChangeArrowheads="1"/>
          </p:cNvSpPr>
          <p:nvPr/>
        </p:nvSpPr>
        <p:spPr bwMode="auto">
          <a:xfrm>
            <a:off x="1717565" y="4593986"/>
            <a:ext cx="947776" cy="18466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232333"/>
                </a:solidFill>
                <a:latin typeface="Cabin" pitchFamily="2" charset="0"/>
              </a:rPr>
              <a:t>Zoom Phone</a:t>
            </a: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sp>
        <p:nvSpPr>
          <p:cNvPr id="6" name="Rectangle 2">
            <a:extLst>
              <a:ext uri="{FF2B5EF4-FFF2-40B4-BE49-F238E27FC236}">
                <a16:creationId xmlns:a16="http://schemas.microsoft.com/office/drawing/2014/main" id="{F1857A37-9F47-8642-116C-312ACEBB4D0A}"/>
              </a:ext>
            </a:extLst>
          </p:cNvPr>
          <p:cNvSpPr>
            <a:spLocks noChangeArrowheads="1"/>
          </p:cNvSpPr>
          <p:nvPr/>
        </p:nvSpPr>
        <p:spPr bwMode="auto">
          <a:xfrm>
            <a:off x="2779395" y="4593986"/>
            <a:ext cx="96765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232333"/>
                </a:solidFill>
                <a:latin typeface="Cabin" pitchFamily="2" charset="0"/>
              </a:rPr>
              <a:t>Zoom Licensing</a:t>
            </a: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pic>
        <p:nvPicPr>
          <p:cNvPr id="9" name="Graphic 8">
            <a:extLst>
              <a:ext uri="{FF2B5EF4-FFF2-40B4-BE49-F238E27FC236}">
                <a16:creationId xmlns:a16="http://schemas.microsoft.com/office/drawing/2014/main" id="{8EB22293-78D9-D645-1876-DD271EEDBE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414" y="3827808"/>
            <a:ext cx="4897592" cy="697810"/>
          </a:xfrm>
          <a:prstGeom prst="rect">
            <a:avLst/>
          </a:prstGeom>
        </p:spPr>
      </p:pic>
      <p:sp>
        <p:nvSpPr>
          <p:cNvPr id="10" name="Rectangle 2">
            <a:extLst>
              <a:ext uri="{FF2B5EF4-FFF2-40B4-BE49-F238E27FC236}">
                <a16:creationId xmlns:a16="http://schemas.microsoft.com/office/drawing/2014/main" id="{0338321F-9A05-2ED0-FD31-9DD381E72144}"/>
              </a:ext>
            </a:extLst>
          </p:cNvPr>
          <p:cNvSpPr>
            <a:spLocks noChangeArrowheads="1"/>
          </p:cNvSpPr>
          <p:nvPr/>
        </p:nvSpPr>
        <p:spPr bwMode="auto">
          <a:xfrm>
            <a:off x="3861104" y="4593986"/>
            <a:ext cx="967655" cy="18466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232333"/>
                </a:solidFill>
                <a:latin typeface="Cabin" pitchFamily="2" charset="0"/>
              </a:rPr>
              <a:t>Webex Calling</a:t>
            </a: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sp>
        <p:nvSpPr>
          <p:cNvPr id="11" name="Rectangle 2">
            <a:extLst>
              <a:ext uri="{FF2B5EF4-FFF2-40B4-BE49-F238E27FC236}">
                <a16:creationId xmlns:a16="http://schemas.microsoft.com/office/drawing/2014/main" id="{88F864AF-658C-0A81-C5B8-5A5C22427186}"/>
              </a:ext>
            </a:extLst>
          </p:cNvPr>
          <p:cNvSpPr>
            <a:spLocks noChangeArrowheads="1"/>
          </p:cNvSpPr>
          <p:nvPr/>
        </p:nvSpPr>
        <p:spPr bwMode="auto">
          <a:xfrm>
            <a:off x="4942813" y="4593986"/>
            <a:ext cx="96765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232333"/>
                </a:solidFill>
                <a:latin typeface="Cabin" pitchFamily="2" charset="0"/>
              </a:rPr>
              <a:t>Webex Licensing</a:t>
            </a: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spTree>
    <p:extLst>
      <p:ext uri="{BB962C8B-B14F-4D97-AF65-F5344CB8AC3E}">
        <p14:creationId xmlns:p14="http://schemas.microsoft.com/office/powerpoint/2010/main" val="364653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356C-EBA7-CDEA-4C8D-BF1EBF9F618A}"/>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180035F7-1F07-80FC-C884-9EDBB8837F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Google Shape;1593;p251">
            <a:extLst>
              <a:ext uri="{FF2B5EF4-FFF2-40B4-BE49-F238E27FC236}">
                <a16:creationId xmlns:a16="http://schemas.microsoft.com/office/drawing/2014/main" id="{A3D9CC3E-B583-684B-7226-6BB92981F5DF}"/>
              </a:ext>
            </a:extLst>
          </p:cNvPr>
          <p:cNvSpPr txBox="1"/>
          <p:nvPr/>
        </p:nvSpPr>
        <p:spPr>
          <a:xfrm>
            <a:off x="5564989" y="397715"/>
            <a:ext cx="7367919" cy="649494"/>
          </a:xfrm>
          <a:prstGeom prst="rect">
            <a:avLst/>
          </a:prstGeom>
          <a:noFill/>
          <a:ln>
            <a:noFill/>
          </a:ln>
        </p:spPr>
        <p:txBody>
          <a:bodyPr spcFirstLastPara="1" wrap="square" lIns="60967" tIns="30467" rIns="60967" bIns="30467" anchor="b" anchorCtr="0">
            <a:noAutofit/>
          </a:bodyPr>
          <a:lstStyle/>
          <a:p>
            <a:pPr>
              <a:buSzPts val="1100"/>
              <a:defRPr sz="2400">
                <a:solidFill>
                  <a:srgbClr val="232333"/>
                </a:solidFill>
                <a:latin typeface="Lato Black"/>
                <a:ea typeface="Lato Black"/>
                <a:cs typeface="Lato Black"/>
                <a:sym typeface="Lato Black"/>
              </a:defRPr>
            </a:pPr>
            <a:r>
              <a:rPr lang="en-US" sz="3200" b="1" dirty="0">
                <a:solidFill>
                  <a:srgbClr val="232333"/>
                </a:solidFill>
                <a:latin typeface="Cabin" pitchFamily="2" charset="0"/>
                <a:ea typeface="Lato Black"/>
                <a:cs typeface="Lato Black"/>
                <a:sym typeface="Lato Black"/>
              </a:rPr>
              <a:t>Calling Plans</a:t>
            </a:r>
            <a:endParaRPr sz="3200" b="1" dirty="0">
              <a:solidFill>
                <a:srgbClr val="232333"/>
              </a:solidFill>
              <a:latin typeface="Cabin" pitchFamily="2" charset="0"/>
              <a:ea typeface="Lato Black"/>
              <a:cs typeface="Lato Black"/>
              <a:sym typeface="Lato Black"/>
            </a:endParaRPr>
          </a:p>
        </p:txBody>
      </p:sp>
      <p:sp>
        <p:nvSpPr>
          <p:cNvPr id="27" name="TextBox 26">
            <a:extLst>
              <a:ext uri="{FF2B5EF4-FFF2-40B4-BE49-F238E27FC236}">
                <a16:creationId xmlns:a16="http://schemas.microsoft.com/office/drawing/2014/main" id="{CE4267A8-FDC6-D383-9273-9B87BE86DC9E}"/>
              </a:ext>
            </a:extLst>
          </p:cNvPr>
          <p:cNvSpPr txBox="1"/>
          <p:nvPr/>
        </p:nvSpPr>
        <p:spPr>
          <a:xfrm>
            <a:off x="5561725" y="1292769"/>
            <a:ext cx="5648820"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70C0"/>
                </a:solidFill>
                <a:effectLst/>
                <a:latin typeface="Cabin" pitchFamily="2" charset="0"/>
              </a:rPr>
              <a:t>Selecting Your Voice Network</a:t>
            </a:r>
            <a:br>
              <a:rPr kumimoji="0" lang="en-US" altLang="en-US" sz="1200" b="0" i="0" u="none" strike="noStrike" cap="none" normalizeH="0" baseline="0" dirty="0">
                <a:ln>
                  <a:noFill/>
                </a:ln>
                <a:solidFill>
                  <a:srgbClr val="232333"/>
                </a:solidFill>
                <a:effectLst/>
                <a:latin typeface="Metropolis" panose="00000500000000000000" pitchFamily="50" charset="0"/>
              </a:rPr>
            </a:br>
            <a:endParaRPr kumimoji="0" lang="en-US" altLang="en-US" sz="1200" b="0" i="0" u="none" strike="noStrike" cap="none" normalizeH="0" baseline="0" dirty="0">
              <a:ln>
                <a:noFill/>
              </a:ln>
              <a:solidFill>
                <a:srgbClr val="232333"/>
              </a:solidFill>
              <a:effectLst/>
              <a:latin typeface="Metropolis" panose="00000500000000000000"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2333"/>
                </a:solidFill>
                <a:effectLst/>
                <a:latin typeface="Cabin" pitchFamily="2" charset="0"/>
              </a:rPr>
              <a:t>The voice network is the backbone of your UC services. Choose from the following avenues to offer competitive calling plans to your clients:</a:t>
            </a: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2333"/>
                </a:solidFill>
                <a:effectLst/>
                <a:latin typeface="Cabin" pitchFamily="2" charset="0"/>
              </a:rPr>
              <a:t>Leverage </a:t>
            </a:r>
            <a:r>
              <a:rPr kumimoji="0" lang="en-US" altLang="en-US" sz="1200" b="1" i="0" u="none" strike="noStrike" cap="none" normalizeH="0" baseline="0" dirty="0">
                <a:ln>
                  <a:noFill/>
                </a:ln>
                <a:solidFill>
                  <a:srgbClr val="232333"/>
                </a:solidFill>
                <a:effectLst/>
                <a:latin typeface="Cabin" pitchFamily="2" charset="0"/>
              </a:rPr>
              <a:t>NUWAVE’s direct and integrated network</a:t>
            </a:r>
            <a:r>
              <a:rPr kumimoji="0" lang="en-US" altLang="en-US" sz="1200" b="0" i="0" u="none" strike="noStrike" cap="none" normalizeH="0" baseline="0" dirty="0">
                <a:ln>
                  <a:noFill/>
                </a:ln>
                <a:solidFill>
                  <a:srgbClr val="232333"/>
                </a:solidFill>
                <a:effectLst/>
                <a:latin typeface="Cabin" pitchFamily="2" charset="0"/>
              </a:rPr>
              <a:t> for a seamless calling experience.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2333"/>
                </a:solidFill>
                <a:effectLst/>
                <a:latin typeface="Cabin" pitchFamily="2" charset="0"/>
              </a:rPr>
              <a:t>Engage with </a:t>
            </a:r>
            <a:r>
              <a:rPr kumimoji="0" lang="en-US" altLang="en-US" sz="1200" b="1" i="0" u="none" strike="noStrike" cap="none" normalizeH="0" baseline="0" dirty="0">
                <a:ln>
                  <a:noFill/>
                </a:ln>
                <a:solidFill>
                  <a:srgbClr val="232333"/>
                </a:solidFill>
                <a:effectLst/>
                <a:latin typeface="Cabin" pitchFamily="2" charset="0"/>
              </a:rPr>
              <a:t>Synthesis</a:t>
            </a:r>
            <a:r>
              <a:rPr kumimoji="0" lang="en-US" altLang="en-US" sz="1200" b="0" i="0" u="none" strike="noStrike" cap="none" normalizeH="0" baseline="0" dirty="0">
                <a:ln>
                  <a:noFill/>
                </a:ln>
                <a:solidFill>
                  <a:srgbClr val="232333"/>
                </a:solidFill>
                <a:effectLst/>
                <a:latin typeface="Cabin" pitchFamily="2" charset="0"/>
              </a:rPr>
              <a:t> if you prefer to infuse your own carrier network or select a different provider in the regions accessible.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2333"/>
                </a:solidFill>
                <a:effectLst/>
                <a:latin typeface="Cabin" pitchFamily="2" charset="0"/>
              </a:rPr>
              <a:t>Outside of North America, Canada, and the EU region, opt for the expansive </a:t>
            </a:r>
            <a:r>
              <a:rPr kumimoji="0" lang="en-US" altLang="en-US" sz="1200" b="1" i="0" u="none" strike="noStrike" cap="none" normalizeH="0" baseline="0" dirty="0">
                <a:ln>
                  <a:noFill/>
                </a:ln>
                <a:solidFill>
                  <a:srgbClr val="232333"/>
                </a:solidFill>
                <a:effectLst/>
                <a:latin typeface="Cabin" pitchFamily="2" charset="0"/>
              </a:rPr>
              <a:t>NTT calling plans</a:t>
            </a:r>
            <a:r>
              <a:rPr kumimoji="0" lang="en-US" altLang="en-US" sz="1200" b="0" i="0" u="none" strike="noStrike" cap="none" normalizeH="0" baseline="0" dirty="0">
                <a:ln>
                  <a:noFill/>
                </a:ln>
                <a:solidFill>
                  <a:srgbClr val="232333"/>
                </a:solidFill>
                <a:effectLst/>
                <a:latin typeface="Cabin" pitchFamily="2" charset="0"/>
              </a:rPr>
              <a:t> available through NUWAVE.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32333"/>
                </a:solidFill>
                <a:effectLst/>
                <a:latin typeface="Cabin" pitchFamily="2" charset="0"/>
              </a:rPr>
            </a:br>
            <a:r>
              <a:rPr kumimoji="0" lang="en-US" altLang="en-US" sz="1200" b="0" i="0" u="none" strike="noStrike" cap="none" normalizeH="0" baseline="0" dirty="0">
                <a:ln>
                  <a:noFill/>
                </a:ln>
                <a:solidFill>
                  <a:srgbClr val="232333"/>
                </a:solidFill>
                <a:effectLst/>
                <a:latin typeface="Cabin" pitchFamily="2" charset="0"/>
              </a:rPr>
              <a:t>Synchronizing with the most adept network ensures your message is always clear and far-reaching.</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2060"/>
                </a:solidFill>
                <a:effectLst/>
                <a:latin typeface="Metropolis" panose="00000500000000000000" pitchFamily="50" charset="0"/>
              </a:rPr>
            </a:b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pic>
        <p:nvPicPr>
          <p:cNvPr id="17" name="Graphic 16">
            <a:extLst>
              <a:ext uri="{FF2B5EF4-FFF2-40B4-BE49-F238E27FC236}">
                <a16:creationId xmlns:a16="http://schemas.microsoft.com/office/drawing/2014/main" id="{EEBDCE6D-B75D-FA6C-AB4B-C477A5AD59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38068"/>
            <a:ext cx="12192000" cy="619932"/>
          </a:xfrm>
          <a:prstGeom prst="rect">
            <a:avLst/>
          </a:prstGeom>
        </p:spPr>
      </p:pic>
      <p:sp>
        <p:nvSpPr>
          <p:cNvPr id="18" name="Globe">
            <a:extLst>
              <a:ext uri="{FF2B5EF4-FFF2-40B4-BE49-F238E27FC236}">
                <a16:creationId xmlns:a16="http://schemas.microsoft.com/office/drawing/2014/main" id="{F648E858-1393-41B7-EBEF-14B6BAA171DC}"/>
              </a:ext>
            </a:extLst>
          </p:cNvPr>
          <p:cNvSpPr>
            <a:spLocks noChangeAspect="1" noEditPoints="1"/>
          </p:cNvSpPr>
          <p:nvPr/>
        </p:nvSpPr>
        <p:spPr bwMode="auto">
          <a:xfrm>
            <a:off x="6532857" y="6547859"/>
            <a:ext cx="197488" cy="196632"/>
          </a:xfrm>
          <a:custGeom>
            <a:avLst/>
            <a:gdLst>
              <a:gd name="T0" fmla="*/ 219 w 256"/>
              <a:gd name="T1" fmla="*/ 37 h 256"/>
              <a:gd name="T2" fmla="*/ 128 w 256"/>
              <a:gd name="T3" fmla="*/ 0 h 256"/>
              <a:gd name="T4" fmla="*/ 44 w 256"/>
              <a:gd name="T5" fmla="*/ 32 h 256"/>
              <a:gd name="T6" fmla="*/ 0 w 256"/>
              <a:gd name="T7" fmla="*/ 128 h 256"/>
              <a:gd name="T8" fmla="*/ 44 w 256"/>
              <a:gd name="T9" fmla="*/ 224 h 256"/>
              <a:gd name="T10" fmla="*/ 128 w 256"/>
              <a:gd name="T11" fmla="*/ 256 h 256"/>
              <a:gd name="T12" fmla="*/ 212 w 256"/>
              <a:gd name="T13" fmla="*/ 224 h 256"/>
              <a:gd name="T14" fmla="*/ 256 w 256"/>
              <a:gd name="T15" fmla="*/ 128 h 256"/>
              <a:gd name="T16" fmla="*/ 187 w 256"/>
              <a:gd name="T17" fmla="*/ 194 h 256"/>
              <a:gd name="T18" fmla="*/ 248 w 256"/>
              <a:gd name="T19" fmla="*/ 132 h 256"/>
              <a:gd name="T20" fmla="*/ 132 w 256"/>
              <a:gd name="T21" fmla="*/ 184 h 256"/>
              <a:gd name="T22" fmla="*/ 132 w 256"/>
              <a:gd name="T23" fmla="*/ 244 h 256"/>
              <a:gd name="T24" fmla="*/ 132 w 256"/>
              <a:gd name="T25" fmla="*/ 176 h 256"/>
              <a:gd name="T26" fmla="*/ 192 w 256"/>
              <a:gd name="T27" fmla="*/ 132 h 256"/>
              <a:gd name="T28" fmla="*/ 132 w 256"/>
              <a:gd name="T29" fmla="*/ 176 h 256"/>
              <a:gd name="T30" fmla="*/ 132 w 256"/>
              <a:gd name="T31" fmla="*/ 80 h 256"/>
              <a:gd name="T32" fmla="*/ 192 w 256"/>
              <a:gd name="T33" fmla="*/ 124 h 256"/>
              <a:gd name="T34" fmla="*/ 132 w 256"/>
              <a:gd name="T35" fmla="*/ 72 h 256"/>
              <a:gd name="T36" fmla="*/ 177 w 256"/>
              <a:gd name="T37" fmla="*/ 59 h 256"/>
              <a:gd name="T38" fmla="*/ 145 w 256"/>
              <a:gd name="T39" fmla="*/ 9 h 256"/>
              <a:gd name="T40" fmla="*/ 184 w 256"/>
              <a:gd name="T41" fmla="*/ 54 h 256"/>
              <a:gd name="T42" fmla="*/ 124 w 256"/>
              <a:gd name="T43" fmla="*/ 12 h 256"/>
              <a:gd name="T44" fmla="*/ 79 w 256"/>
              <a:gd name="T45" fmla="*/ 59 h 256"/>
              <a:gd name="T46" fmla="*/ 72 w 256"/>
              <a:gd name="T47" fmla="*/ 54 h 256"/>
              <a:gd name="T48" fmla="*/ 111 w 256"/>
              <a:gd name="T49" fmla="*/ 9 h 256"/>
              <a:gd name="T50" fmla="*/ 124 w 256"/>
              <a:gd name="T51" fmla="*/ 80 h 256"/>
              <a:gd name="T52" fmla="*/ 64 w 256"/>
              <a:gd name="T53" fmla="*/ 124 h 256"/>
              <a:gd name="T54" fmla="*/ 124 w 256"/>
              <a:gd name="T55" fmla="*/ 80 h 256"/>
              <a:gd name="T56" fmla="*/ 124 w 256"/>
              <a:gd name="T57" fmla="*/ 176 h 256"/>
              <a:gd name="T58" fmla="*/ 64 w 256"/>
              <a:gd name="T59" fmla="*/ 132 h 256"/>
              <a:gd name="T60" fmla="*/ 124 w 256"/>
              <a:gd name="T61" fmla="*/ 184 h 256"/>
              <a:gd name="T62" fmla="*/ 79 w 256"/>
              <a:gd name="T63" fmla="*/ 197 h 256"/>
              <a:gd name="T64" fmla="*/ 111 w 256"/>
              <a:gd name="T65" fmla="*/ 247 h 256"/>
              <a:gd name="T66" fmla="*/ 72 w 256"/>
              <a:gd name="T67" fmla="*/ 202 h 256"/>
              <a:gd name="T68" fmla="*/ 184 w 256"/>
              <a:gd name="T69" fmla="*/ 202 h 256"/>
              <a:gd name="T70" fmla="*/ 145 w 256"/>
              <a:gd name="T71" fmla="*/ 247 h 256"/>
              <a:gd name="T72" fmla="*/ 248 w 256"/>
              <a:gd name="T73" fmla="*/ 124 h 256"/>
              <a:gd name="T74" fmla="*/ 188 w 256"/>
              <a:gd name="T75" fmla="*/ 62 h 256"/>
              <a:gd name="T76" fmla="*/ 213 w 256"/>
              <a:gd name="T77" fmla="*/ 43 h 256"/>
              <a:gd name="T78" fmla="*/ 46 w 256"/>
              <a:gd name="T79" fmla="*/ 41 h 256"/>
              <a:gd name="T80" fmla="*/ 56 w 256"/>
              <a:gd name="T81" fmla="*/ 124 h 256"/>
              <a:gd name="T82" fmla="*/ 46 w 256"/>
              <a:gd name="T83" fmla="*/ 41 h 256"/>
              <a:gd name="T84" fmla="*/ 56 w 256"/>
              <a:gd name="T85" fmla="*/ 132 h 256"/>
              <a:gd name="T86" fmla="*/ 46 w 256"/>
              <a:gd name="T87"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256" y="128"/>
                </a:moveTo>
                <a:cubicBezTo>
                  <a:pt x="256" y="94"/>
                  <a:pt x="243" y="62"/>
                  <a:pt x="219" y="37"/>
                </a:cubicBezTo>
                <a:cubicBezTo>
                  <a:pt x="194" y="13"/>
                  <a:pt x="162" y="0"/>
                  <a:pt x="128" y="0"/>
                </a:cubicBezTo>
                <a:cubicBezTo>
                  <a:pt x="128" y="0"/>
                  <a:pt x="128" y="0"/>
                  <a:pt x="128" y="0"/>
                </a:cubicBezTo>
                <a:cubicBezTo>
                  <a:pt x="96" y="0"/>
                  <a:pt x="66" y="12"/>
                  <a:pt x="44" y="32"/>
                </a:cubicBezTo>
                <a:cubicBezTo>
                  <a:pt x="44" y="32"/>
                  <a:pt x="44" y="32"/>
                  <a:pt x="44" y="32"/>
                </a:cubicBezTo>
                <a:cubicBezTo>
                  <a:pt x="44" y="32"/>
                  <a:pt x="43" y="32"/>
                  <a:pt x="43" y="32"/>
                </a:cubicBezTo>
                <a:cubicBezTo>
                  <a:pt x="17" y="56"/>
                  <a:pt x="0" y="90"/>
                  <a:pt x="0" y="128"/>
                </a:cubicBezTo>
                <a:cubicBezTo>
                  <a:pt x="0" y="166"/>
                  <a:pt x="17" y="200"/>
                  <a:pt x="43" y="224"/>
                </a:cubicBezTo>
                <a:cubicBezTo>
                  <a:pt x="43" y="224"/>
                  <a:pt x="44" y="224"/>
                  <a:pt x="44" y="224"/>
                </a:cubicBezTo>
                <a:cubicBezTo>
                  <a:pt x="44" y="224"/>
                  <a:pt x="44" y="224"/>
                  <a:pt x="44" y="224"/>
                </a:cubicBezTo>
                <a:cubicBezTo>
                  <a:pt x="66" y="244"/>
                  <a:pt x="96" y="256"/>
                  <a:pt x="128" y="256"/>
                </a:cubicBezTo>
                <a:cubicBezTo>
                  <a:pt x="160" y="256"/>
                  <a:pt x="190" y="244"/>
                  <a:pt x="212" y="224"/>
                </a:cubicBezTo>
                <a:cubicBezTo>
                  <a:pt x="212" y="224"/>
                  <a:pt x="212" y="224"/>
                  <a:pt x="212" y="224"/>
                </a:cubicBezTo>
                <a:cubicBezTo>
                  <a:pt x="212" y="224"/>
                  <a:pt x="212" y="224"/>
                  <a:pt x="213" y="224"/>
                </a:cubicBezTo>
                <a:cubicBezTo>
                  <a:pt x="239" y="201"/>
                  <a:pt x="256" y="166"/>
                  <a:pt x="256" y="128"/>
                </a:cubicBezTo>
                <a:close/>
                <a:moveTo>
                  <a:pt x="210" y="215"/>
                </a:moveTo>
                <a:cubicBezTo>
                  <a:pt x="204" y="207"/>
                  <a:pt x="196" y="200"/>
                  <a:pt x="187" y="194"/>
                </a:cubicBezTo>
                <a:cubicBezTo>
                  <a:pt x="195" y="176"/>
                  <a:pt x="199" y="155"/>
                  <a:pt x="200" y="132"/>
                </a:cubicBezTo>
                <a:cubicBezTo>
                  <a:pt x="248" y="132"/>
                  <a:pt x="248" y="132"/>
                  <a:pt x="248" y="132"/>
                </a:cubicBezTo>
                <a:cubicBezTo>
                  <a:pt x="247" y="165"/>
                  <a:pt x="233" y="194"/>
                  <a:pt x="210" y="215"/>
                </a:cubicBezTo>
                <a:close/>
                <a:moveTo>
                  <a:pt x="132" y="184"/>
                </a:moveTo>
                <a:cubicBezTo>
                  <a:pt x="148" y="185"/>
                  <a:pt x="164" y="189"/>
                  <a:pt x="177" y="197"/>
                </a:cubicBezTo>
                <a:cubicBezTo>
                  <a:pt x="166" y="220"/>
                  <a:pt x="151" y="237"/>
                  <a:pt x="132" y="244"/>
                </a:cubicBezTo>
                <a:lnTo>
                  <a:pt x="132" y="184"/>
                </a:lnTo>
                <a:close/>
                <a:moveTo>
                  <a:pt x="132" y="176"/>
                </a:moveTo>
                <a:cubicBezTo>
                  <a:pt x="132" y="132"/>
                  <a:pt x="132" y="132"/>
                  <a:pt x="132" y="132"/>
                </a:cubicBezTo>
                <a:cubicBezTo>
                  <a:pt x="192" y="132"/>
                  <a:pt x="192" y="132"/>
                  <a:pt x="192" y="132"/>
                </a:cubicBezTo>
                <a:cubicBezTo>
                  <a:pt x="191" y="153"/>
                  <a:pt x="187" y="173"/>
                  <a:pt x="180" y="190"/>
                </a:cubicBezTo>
                <a:cubicBezTo>
                  <a:pt x="166" y="181"/>
                  <a:pt x="149" y="177"/>
                  <a:pt x="132" y="176"/>
                </a:cubicBezTo>
                <a:close/>
                <a:moveTo>
                  <a:pt x="132" y="124"/>
                </a:moveTo>
                <a:cubicBezTo>
                  <a:pt x="132" y="80"/>
                  <a:pt x="132" y="80"/>
                  <a:pt x="132" y="80"/>
                </a:cubicBezTo>
                <a:cubicBezTo>
                  <a:pt x="149" y="79"/>
                  <a:pt x="166" y="75"/>
                  <a:pt x="180" y="66"/>
                </a:cubicBezTo>
                <a:cubicBezTo>
                  <a:pt x="187" y="83"/>
                  <a:pt x="191" y="103"/>
                  <a:pt x="192" y="124"/>
                </a:cubicBezTo>
                <a:lnTo>
                  <a:pt x="132" y="124"/>
                </a:lnTo>
                <a:close/>
                <a:moveTo>
                  <a:pt x="132" y="72"/>
                </a:moveTo>
                <a:cubicBezTo>
                  <a:pt x="132" y="12"/>
                  <a:pt x="132" y="12"/>
                  <a:pt x="132" y="12"/>
                </a:cubicBezTo>
                <a:cubicBezTo>
                  <a:pt x="151" y="19"/>
                  <a:pt x="166" y="36"/>
                  <a:pt x="177" y="59"/>
                </a:cubicBezTo>
                <a:cubicBezTo>
                  <a:pt x="164" y="67"/>
                  <a:pt x="148" y="71"/>
                  <a:pt x="132" y="72"/>
                </a:cubicBezTo>
                <a:close/>
                <a:moveTo>
                  <a:pt x="145" y="9"/>
                </a:moveTo>
                <a:cubicBezTo>
                  <a:pt x="167" y="12"/>
                  <a:pt x="187" y="21"/>
                  <a:pt x="204" y="35"/>
                </a:cubicBezTo>
                <a:cubicBezTo>
                  <a:pt x="198" y="43"/>
                  <a:pt x="192" y="49"/>
                  <a:pt x="184" y="54"/>
                </a:cubicBezTo>
                <a:cubicBezTo>
                  <a:pt x="175" y="34"/>
                  <a:pt x="161" y="19"/>
                  <a:pt x="145" y="9"/>
                </a:cubicBezTo>
                <a:close/>
                <a:moveTo>
                  <a:pt x="124" y="12"/>
                </a:moveTo>
                <a:cubicBezTo>
                  <a:pt x="124" y="72"/>
                  <a:pt x="124" y="72"/>
                  <a:pt x="124" y="72"/>
                </a:cubicBezTo>
                <a:cubicBezTo>
                  <a:pt x="108" y="71"/>
                  <a:pt x="92" y="67"/>
                  <a:pt x="79" y="59"/>
                </a:cubicBezTo>
                <a:cubicBezTo>
                  <a:pt x="90" y="36"/>
                  <a:pt x="105" y="19"/>
                  <a:pt x="124" y="12"/>
                </a:cubicBezTo>
                <a:close/>
                <a:moveTo>
                  <a:pt x="72" y="54"/>
                </a:moveTo>
                <a:cubicBezTo>
                  <a:pt x="64" y="49"/>
                  <a:pt x="58" y="43"/>
                  <a:pt x="52" y="35"/>
                </a:cubicBezTo>
                <a:cubicBezTo>
                  <a:pt x="68" y="22"/>
                  <a:pt x="89" y="12"/>
                  <a:pt x="111" y="9"/>
                </a:cubicBezTo>
                <a:cubicBezTo>
                  <a:pt x="95" y="19"/>
                  <a:pt x="81" y="34"/>
                  <a:pt x="72" y="54"/>
                </a:cubicBezTo>
                <a:close/>
                <a:moveTo>
                  <a:pt x="124" y="80"/>
                </a:moveTo>
                <a:cubicBezTo>
                  <a:pt x="124" y="124"/>
                  <a:pt x="124" y="124"/>
                  <a:pt x="124" y="124"/>
                </a:cubicBezTo>
                <a:cubicBezTo>
                  <a:pt x="64" y="124"/>
                  <a:pt x="64" y="124"/>
                  <a:pt x="64" y="124"/>
                </a:cubicBezTo>
                <a:cubicBezTo>
                  <a:pt x="65" y="103"/>
                  <a:pt x="69" y="83"/>
                  <a:pt x="76" y="66"/>
                </a:cubicBezTo>
                <a:cubicBezTo>
                  <a:pt x="90" y="75"/>
                  <a:pt x="107" y="79"/>
                  <a:pt x="124" y="80"/>
                </a:cubicBezTo>
                <a:close/>
                <a:moveTo>
                  <a:pt x="124" y="132"/>
                </a:moveTo>
                <a:cubicBezTo>
                  <a:pt x="124" y="176"/>
                  <a:pt x="124" y="176"/>
                  <a:pt x="124" y="176"/>
                </a:cubicBezTo>
                <a:cubicBezTo>
                  <a:pt x="107" y="177"/>
                  <a:pt x="90" y="181"/>
                  <a:pt x="76" y="190"/>
                </a:cubicBezTo>
                <a:cubicBezTo>
                  <a:pt x="69" y="173"/>
                  <a:pt x="65" y="153"/>
                  <a:pt x="64" y="132"/>
                </a:cubicBezTo>
                <a:lnTo>
                  <a:pt x="124" y="132"/>
                </a:lnTo>
                <a:close/>
                <a:moveTo>
                  <a:pt x="124" y="184"/>
                </a:moveTo>
                <a:cubicBezTo>
                  <a:pt x="124" y="244"/>
                  <a:pt x="124" y="244"/>
                  <a:pt x="124" y="244"/>
                </a:cubicBezTo>
                <a:cubicBezTo>
                  <a:pt x="105" y="237"/>
                  <a:pt x="90" y="220"/>
                  <a:pt x="79" y="197"/>
                </a:cubicBezTo>
                <a:cubicBezTo>
                  <a:pt x="92" y="189"/>
                  <a:pt x="108" y="185"/>
                  <a:pt x="124" y="184"/>
                </a:cubicBezTo>
                <a:close/>
                <a:moveTo>
                  <a:pt x="111" y="247"/>
                </a:moveTo>
                <a:cubicBezTo>
                  <a:pt x="89" y="244"/>
                  <a:pt x="68" y="234"/>
                  <a:pt x="52" y="221"/>
                </a:cubicBezTo>
                <a:cubicBezTo>
                  <a:pt x="58" y="213"/>
                  <a:pt x="64" y="207"/>
                  <a:pt x="72" y="202"/>
                </a:cubicBezTo>
                <a:cubicBezTo>
                  <a:pt x="81" y="222"/>
                  <a:pt x="95" y="237"/>
                  <a:pt x="111" y="247"/>
                </a:cubicBezTo>
                <a:close/>
                <a:moveTo>
                  <a:pt x="184" y="202"/>
                </a:moveTo>
                <a:cubicBezTo>
                  <a:pt x="192" y="207"/>
                  <a:pt x="198" y="213"/>
                  <a:pt x="204" y="221"/>
                </a:cubicBezTo>
                <a:cubicBezTo>
                  <a:pt x="188" y="234"/>
                  <a:pt x="167" y="244"/>
                  <a:pt x="145" y="247"/>
                </a:cubicBezTo>
                <a:cubicBezTo>
                  <a:pt x="161" y="237"/>
                  <a:pt x="175" y="222"/>
                  <a:pt x="184" y="202"/>
                </a:cubicBezTo>
                <a:close/>
                <a:moveTo>
                  <a:pt x="248" y="124"/>
                </a:moveTo>
                <a:cubicBezTo>
                  <a:pt x="200" y="124"/>
                  <a:pt x="200" y="124"/>
                  <a:pt x="200" y="124"/>
                </a:cubicBezTo>
                <a:cubicBezTo>
                  <a:pt x="199" y="101"/>
                  <a:pt x="195" y="80"/>
                  <a:pt x="188" y="62"/>
                </a:cubicBezTo>
                <a:cubicBezTo>
                  <a:pt x="196" y="56"/>
                  <a:pt x="204" y="49"/>
                  <a:pt x="210" y="41"/>
                </a:cubicBezTo>
                <a:cubicBezTo>
                  <a:pt x="211" y="42"/>
                  <a:pt x="212" y="42"/>
                  <a:pt x="213" y="43"/>
                </a:cubicBezTo>
                <a:cubicBezTo>
                  <a:pt x="235" y="65"/>
                  <a:pt x="247" y="93"/>
                  <a:pt x="248" y="124"/>
                </a:cubicBezTo>
                <a:close/>
                <a:moveTo>
                  <a:pt x="46" y="41"/>
                </a:moveTo>
                <a:cubicBezTo>
                  <a:pt x="52" y="49"/>
                  <a:pt x="60" y="56"/>
                  <a:pt x="68" y="62"/>
                </a:cubicBezTo>
                <a:cubicBezTo>
                  <a:pt x="61" y="80"/>
                  <a:pt x="57" y="101"/>
                  <a:pt x="56" y="124"/>
                </a:cubicBezTo>
                <a:cubicBezTo>
                  <a:pt x="8" y="124"/>
                  <a:pt x="8" y="124"/>
                  <a:pt x="8" y="124"/>
                </a:cubicBezTo>
                <a:cubicBezTo>
                  <a:pt x="9" y="91"/>
                  <a:pt x="23" y="62"/>
                  <a:pt x="46" y="41"/>
                </a:cubicBezTo>
                <a:close/>
                <a:moveTo>
                  <a:pt x="8" y="132"/>
                </a:moveTo>
                <a:cubicBezTo>
                  <a:pt x="56" y="132"/>
                  <a:pt x="56" y="132"/>
                  <a:pt x="56" y="132"/>
                </a:cubicBezTo>
                <a:cubicBezTo>
                  <a:pt x="57" y="155"/>
                  <a:pt x="61" y="176"/>
                  <a:pt x="69" y="194"/>
                </a:cubicBezTo>
                <a:cubicBezTo>
                  <a:pt x="60" y="200"/>
                  <a:pt x="52" y="207"/>
                  <a:pt x="46" y="215"/>
                </a:cubicBezTo>
                <a:cubicBezTo>
                  <a:pt x="23" y="194"/>
                  <a:pt x="9" y="165"/>
                  <a:pt x="8" y="132"/>
                </a:cubicBezTo>
                <a:close/>
              </a:path>
            </a:pathLst>
          </a:custGeom>
          <a:solidFill>
            <a:schemeClr val="bg1"/>
          </a:solidFill>
          <a:ln w="6350">
            <a:solidFill>
              <a:schemeClr val="bg1"/>
            </a:solidFill>
            <a:round/>
            <a:headEnd/>
            <a:tailEnd/>
          </a:ln>
        </p:spPr>
        <p:txBody>
          <a:bodyPr vert="horz" wrap="square" lIns="29146" tIns="14573" rIns="29146" bIns="14573"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1465"/>
            <a:endParaRPr lang="ru-RU" sz="574" dirty="0">
              <a:solidFill>
                <a:prstClr val="black"/>
              </a:solidFill>
            </a:endParaRPr>
          </a:p>
        </p:txBody>
      </p:sp>
      <p:sp>
        <p:nvSpPr>
          <p:cNvPr id="19" name="Rectangle 18">
            <a:extLst>
              <a:ext uri="{FF2B5EF4-FFF2-40B4-BE49-F238E27FC236}">
                <a16:creationId xmlns:a16="http://schemas.microsoft.com/office/drawing/2014/main" id="{2E5086F5-1E18-3AC9-FC49-6D8F531E8403}"/>
              </a:ext>
            </a:extLst>
          </p:cNvPr>
          <p:cNvSpPr/>
          <p:nvPr/>
        </p:nvSpPr>
        <p:spPr>
          <a:xfrm>
            <a:off x="6730345" y="6532361"/>
            <a:ext cx="4986374" cy="230832"/>
          </a:xfrm>
          <a:prstGeom prst="rect">
            <a:avLst/>
          </a:prstGeom>
        </p:spPr>
        <p:txBody>
          <a:bodyPr wrap="square">
            <a:spAutoFit/>
          </a:bodyPr>
          <a:lstStyle/>
          <a:p>
            <a:pPr defTabSz="582482">
              <a:buClr>
                <a:srgbClr val="E24848"/>
              </a:buClr>
              <a:defRPr/>
            </a:pPr>
            <a:r>
              <a:rPr lang="en-US" sz="900" noProof="1">
                <a:solidFill>
                  <a:schemeClr val="bg1"/>
                </a:solidFill>
                <a:latin typeface="Cabin" pitchFamily="2" charset="0"/>
                <a:ea typeface="Open Sans Light" panose="020B0306030504020204" pitchFamily="34" charset="0"/>
                <a:cs typeface="Open Sans Light" panose="020B0306030504020204" pitchFamily="34" charset="0"/>
              </a:rPr>
              <a:t>nuwave.com		             NUWAVE Communications Confidential and Proprietary</a:t>
            </a:r>
          </a:p>
        </p:txBody>
      </p:sp>
      <p:pic>
        <p:nvPicPr>
          <p:cNvPr id="21" name="Picture 20" descr="Logo&#10;&#10;Description automatically generated">
            <a:extLst>
              <a:ext uri="{FF2B5EF4-FFF2-40B4-BE49-F238E27FC236}">
                <a16:creationId xmlns:a16="http://schemas.microsoft.com/office/drawing/2014/main" id="{896A9B03-774C-67FA-FB70-E7279BC9D6D8}"/>
              </a:ext>
            </a:extLst>
          </p:cNvPr>
          <p:cNvPicPr>
            <a:picLocks noChangeAspect="1"/>
          </p:cNvPicPr>
          <p:nvPr/>
        </p:nvPicPr>
        <p:blipFill>
          <a:blip r:embed="rId5"/>
          <a:stretch>
            <a:fillRect/>
          </a:stretch>
        </p:blipFill>
        <p:spPr>
          <a:xfrm>
            <a:off x="223113" y="6302289"/>
            <a:ext cx="1292038" cy="333715"/>
          </a:xfrm>
          <a:prstGeom prst="rect">
            <a:avLst/>
          </a:prstGeom>
        </p:spPr>
      </p:pic>
      <p:sp>
        <p:nvSpPr>
          <p:cNvPr id="22" name="object 24">
            <a:extLst>
              <a:ext uri="{FF2B5EF4-FFF2-40B4-BE49-F238E27FC236}">
                <a16:creationId xmlns:a16="http://schemas.microsoft.com/office/drawing/2014/main" id="{FB854777-8F94-592D-55CE-694051C6B155}"/>
              </a:ext>
            </a:extLst>
          </p:cNvPr>
          <p:cNvSpPr txBox="1"/>
          <p:nvPr/>
        </p:nvSpPr>
        <p:spPr>
          <a:xfrm>
            <a:off x="233190" y="6645859"/>
            <a:ext cx="1657603" cy="85250"/>
          </a:xfrm>
          <a:prstGeom prst="rect">
            <a:avLst/>
          </a:prstGeom>
        </p:spPr>
        <p:txBody>
          <a:bodyPr vert="horz" wrap="square" lIns="0" tIns="8226" rIns="0" bIns="0" rtlCol="0">
            <a:spAutoFit/>
          </a:bodyPr>
          <a:lstStyle/>
          <a:p>
            <a:pPr marL="8659">
              <a:spcBef>
                <a:spcPts val="65"/>
              </a:spcBef>
            </a:pPr>
            <a:r>
              <a:rPr lang="en-US" sz="500" dirty="0">
                <a:solidFill>
                  <a:schemeClr val="bg1"/>
                </a:solidFill>
                <a:latin typeface="Montserrat"/>
                <a:cs typeface="Montserrat"/>
              </a:rPr>
              <a:t>PARTNER</a:t>
            </a:r>
            <a:r>
              <a:rPr lang="en-US" sz="500" spc="-37" dirty="0">
                <a:solidFill>
                  <a:schemeClr val="bg1"/>
                </a:solidFill>
                <a:latin typeface="Montserrat"/>
                <a:cs typeface="Montserrat"/>
              </a:rPr>
              <a:t> </a:t>
            </a:r>
            <a:r>
              <a:rPr lang="en-US" sz="500" dirty="0">
                <a:solidFill>
                  <a:schemeClr val="bg1"/>
                </a:solidFill>
                <a:latin typeface="Montserrat"/>
                <a:cs typeface="Montserrat"/>
              </a:rPr>
              <a:t>ENABLEMENT</a:t>
            </a:r>
            <a:r>
              <a:rPr lang="en-US" sz="500" spc="-24" dirty="0">
                <a:solidFill>
                  <a:schemeClr val="bg1"/>
                </a:solidFill>
                <a:latin typeface="Montserrat"/>
                <a:cs typeface="Montserrat"/>
              </a:rPr>
              <a:t> </a:t>
            </a:r>
            <a:r>
              <a:rPr lang="en-US" sz="500" spc="-7" dirty="0">
                <a:solidFill>
                  <a:schemeClr val="bg1"/>
                </a:solidFill>
                <a:latin typeface="Montserrat"/>
                <a:cs typeface="Montserrat"/>
              </a:rPr>
              <a:t>PROGRAM</a:t>
            </a:r>
            <a:endParaRPr sz="500" dirty="0">
              <a:solidFill>
                <a:schemeClr val="bg1"/>
              </a:solidFill>
              <a:latin typeface="Open Sans"/>
              <a:cs typeface="Open Sans"/>
            </a:endParaRPr>
          </a:p>
        </p:txBody>
      </p:sp>
      <p:grpSp>
        <p:nvGrpSpPr>
          <p:cNvPr id="54" name="Group 53">
            <a:extLst>
              <a:ext uri="{FF2B5EF4-FFF2-40B4-BE49-F238E27FC236}">
                <a16:creationId xmlns:a16="http://schemas.microsoft.com/office/drawing/2014/main" id="{4A001BFD-E109-0E2C-67F9-81F0D7D1C67E}"/>
              </a:ext>
            </a:extLst>
          </p:cNvPr>
          <p:cNvGrpSpPr/>
          <p:nvPr/>
        </p:nvGrpSpPr>
        <p:grpSpPr>
          <a:xfrm>
            <a:off x="5680665" y="4420294"/>
            <a:ext cx="1698330" cy="582760"/>
            <a:chOff x="5680665" y="4420294"/>
            <a:chExt cx="1698330" cy="582760"/>
          </a:xfrm>
        </p:grpSpPr>
        <p:pic>
          <p:nvPicPr>
            <p:cNvPr id="46" name="Graphic 45">
              <a:extLst>
                <a:ext uri="{FF2B5EF4-FFF2-40B4-BE49-F238E27FC236}">
                  <a16:creationId xmlns:a16="http://schemas.microsoft.com/office/drawing/2014/main" id="{ADDBC552-E0AB-FF24-A701-A3633B4192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0665" y="4420294"/>
              <a:ext cx="1698330" cy="582760"/>
            </a:xfrm>
            <a:prstGeom prst="rect">
              <a:avLst/>
            </a:prstGeom>
          </p:spPr>
        </p:pic>
        <p:sp>
          <p:nvSpPr>
            <p:cNvPr id="47" name="TextBox 46">
              <a:extLst>
                <a:ext uri="{FF2B5EF4-FFF2-40B4-BE49-F238E27FC236}">
                  <a16:creationId xmlns:a16="http://schemas.microsoft.com/office/drawing/2014/main" id="{387B123B-CB9B-7632-EED6-810685BAAB1A}"/>
                </a:ext>
              </a:extLst>
            </p:cNvPr>
            <p:cNvSpPr txBox="1"/>
            <p:nvPr/>
          </p:nvSpPr>
          <p:spPr>
            <a:xfrm>
              <a:off x="5897039" y="4511619"/>
              <a:ext cx="1265583" cy="400110"/>
            </a:xfrm>
            <a:prstGeom prst="rect">
              <a:avLst/>
            </a:prstGeom>
            <a:noFill/>
          </p:spPr>
          <p:txBody>
            <a:bodyPr wrap="square" rtlCol="0">
              <a:spAutoFit/>
            </a:bodyPr>
            <a:lstStyle/>
            <a:p>
              <a:pPr algn="ctr"/>
              <a:r>
                <a:rPr lang="en-US" sz="1000" b="1" dirty="0">
                  <a:solidFill>
                    <a:schemeClr val="bg1"/>
                  </a:solidFill>
                  <a:latin typeface="Cabin" pitchFamily="2" charset="0"/>
                </a:rPr>
                <a:t>NUWAVE SYNTHESIS</a:t>
              </a:r>
            </a:p>
          </p:txBody>
        </p:sp>
      </p:grpSp>
      <p:grpSp>
        <p:nvGrpSpPr>
          <p:cNvPr id="53" name="Group 52">
            <a:extLst>
              <a:ext uri="{FF2B5EF4-FFF2-40B4-BE49-F238E27FC236}">
                <a16:creationId xmlns:a16="http://schemas.microsoft.com/office/drawing/2014/main" id="{C89FCD3F-F711-63CE-C967-3402C42CDF5C}"/>
              </a:ext>
            </a:extLst>
          </p:cNvPr>
          <p:cNvGrpSpPr/>
          <p:nvPr/>
        </p:nvGrpSpPr>
        <p:grpSpPr>
          <a:xfrm>
            <a:off x="7543134" y="4420294"/>
            <a:ext cx="1698330" cy="582760"/>
            <a:chOff x="7560856" y="4420294"/>
            <a:chExt cx="1698330" cy="582760"/>
          </a:xfrm>
        </p:grpSpPr>
        <p:pic>
          <p:nvPicPr>
            <p:cNvPr id="48" name="Graphic 47">
              <a:extLst>
                <a:ext uri="{FF2B5EF4-FFF2-40B4-BE49-F238E27FC236}">
                  <a16:creationId xmlns:a16="http://schemas.microsoft.com/office/drawing/2014/main" id="{0B1D3D7D-A230-04C7-96CF-485D811CE2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0856" y="4420294"/>
              <a:ext cx="1698330" cy="582760"/>
            </a:xfrm>
            <a:prstGeom prst="rect">
              <a:avLst/>
            </a:prstGeom>
          </p:spPr>
        </p:pic>
        <p:sp>
          <p:nvSpPr>
            <p:cNvPr id="49" name="TextBox 48">
              <a:extLst>
                <a:ext uri="{FF2B5EF4-FFF2-40B4-BE49-F238E27FC236}">
                  <a16:creationId xmlns:a16="http://schemas.microsoft.com/office/drawing/2014/main" id="{55133764-1A9D-30D0-4095-5F94A4E4963F}"/>
                </a:ext>
              </a:extLst>
            </p:cNvPr>
            <p:cNvSpPr txBox="1"/>
            <p:nvPr/>
          </p:nvSpPr>
          <p:spPr>
            <a:xfrm>
              <a:off x="7777230" y="4588564"/>
              <a:ext cx="1265583" cy="246221"/>
            </a:xfrm>
            <a:prstGeom prst="rect">
              <a:avLst/>
            </a:prstGeom>
            <a:noFill/>
          </p:spPr>
          <p:txBody>
            <a:bodyPr wrap="square" rtlCol="0">
              <a:spAutoFit/>
            </a:bodyPr>
            <a:lstStyle/>
            <a:p>
              <a:pPr algn="ctr"/>
              <a:r>
                <a:rPr lang="en-US" sz="1000" b="1" dirty="0">
                  <a:solidFill>
                    <a:schemeClr val="bg1"/>
                  </a:solidFill>
                  <a:latin typeface="Cabin" pitchFamily="2" charset="0"/>
                </a:rPr>
                <a:t>BYOC SYNTHESIS</a:t>
              </a:r>
            </a:p>
          </p:txBody>
        </p:sp>
      </p:grpSp>
      <p:grpSp>
        <p:nvGrpSpPr>
          <p:cNvPr id="52" name="Group 51">
            <a:extLst>
              <a:ext uri="{FF2B5EF4-FFF2-40B4-BE49-F238E27FC236}">
                <a16:creationId xmlns:a16="http://schemas.microsoft.com/office/drawing/2014/main" id="{3032BCCD-CB29-9483-E97B-E6FEA6B54EC1}"/>
              </a:ext>
            </a:extLst>
          </p:cNvPr>
          <p:cNvGrpSpPr/>
          <p:nvPr/>
        </p:nvGrpSpPr>
        <p:grpSpPr>
          <a:xfrm>
            <a:off x="9405604" y="4420294"/>
            <a:ext cx="1698330" cy="582760"/>
            <a:chOff x="9405604" y="4420294"/>
            <a:chExt cx="1698330" cy="582760"/>
          </a:xfrm>
        </p:grpSpPr>
        <p:pic>
          <p:nvPicPr>
            <p:cNvPr id="50" name="Graphic 49">
              <a:extLst>
                <a:ext uri="{FF2B5EF4-FFF2-40B4-BE49-F238E27FC236}">
                  <a16:creationId xmlns:a16="http://schemas.microsoft.com/office/drawing/2014/main" id="{377EB362-093A-27D0-B05F-F9ABA562EC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5604" y="4420294"/>
              <a:ext cx="1698330" cy="582760"/>
            </a:xfrm>
            <a:prstGeom prst="rect">
              <a:avLst/>
            </a:prstGeom>
          </p:spPr>
        </p:pic>
        <p:sp>
          <p:nvSpPr>
            <p:cNvPr id="51" name="TextBox 50">
              <a:extLst>
                <a:ext uri="{FF2B5EF4-FFF2-40B4-BE49-F238E27FC236}">
                  <a16:creationId xmlns:a16="http://schemas.microsoft.com/office/drawing/2014/main" id="{DBABABD9-4F7B-EB2F-02D2-CBB743B9D52E}"/>
                </a:ext>
              </a:extLst>
            </p:cNvPr>
            <p:cNvSpPr txBox="1"/>
            <p:nvPr/>
          </p:nvSpPr>
          <p:spPr>
            <a:xfrm>
              <a:off x="9621978" y="4588564"/>
              <a:ext cx="1265583" cy="246221"/>
            </a:xfrm>
            <a:prstGeom prst="rect">
              <a:avLst/>
            </a:prstGeom>
            <a:noFill/>
          </p:spPr>
          <p:txBody>
            <a:bodyPr wrap="square" rtlCol="0">
              <a:spAutoFit/>
            </a:bodyPr>
            <a:lstStyle/>
            <a:p>
              <a:pPr algn="ctr"/>
              <a:r>
                <a:rPr lang="en-US" sz="1000" b="1" dirty="0">
                  <a:solidFill>
                    <a:schemeClr val="bg1"/>
                  </a:solidFill>
                  <a:latin typeface="Cabin" pitchFamily="2" charset="0"/>
                </a:rPr>
                <a:t>NTT Data</a:t>
              </a:r>
            </a:p>
          </p:txBody>
        </p:sp>
      </p:grpSp>
    </p:spTree>
    <p:extLst>
      <p:ext uri="{BB962C8B-B14F-4D97-AF65-F5344CB8AC3E}">
        <p14:creationId xmlns:p14="http://schemas.microsoft.com/office/powerpoint/2010/main" val="199609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0887-E1B5-6327-FD5A-E8AB568ECE0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5B026EC-8723-0CA8-2CAE-CF23F61353F4}"/>
              </a:ext>
            </a:extLst>
          </p:cNvPr>
          <p:cNvPicPr>
            <a:picLocks noChangeAspect="1"/>
          </p:cNvPicPr>
          <p:nvPr/>
        </p:nvPicPr>
        <p:blipFill rotWithShape="1">
          <a:blip r:embed="rId2">
            <a:extLst>
              <a:ext uri="{28A0092B-C50C-407E-A947-70E740481C1C}">
                <a14:useLocalDpi xmlns:a14="http://schemas.microsoft.com/office/drawing/2010/main" val="0"/>
              </a:ext>
            </a:extLst>
          </a:blip>
          <a:srcRect l="59069" r="5287"/>
          <a:stretch/>
        </p:blipFill>
        <p:spPr>
          <a:xfrm>
            <a:off x="7846359" y="0"/>
            <a:ext cx="4345642" cy="6858000"/>
          </a:xfrm>
          <a:prstGeom prst="rect">
            <a:avLst/>
          </a:prstGeom>
        </p:spPr>
      </p:pic>
      <p:sp>
        <p:nvSpPr>
          <p:cNvPr id="15" name="Google Shape;1593;p251">
            <a:extLst>
              <a:ext uri="{FF2B5EF4-FFF2-40B4-BE49-F238E27FC236}">
                <a16:creationId xmlns:a16="http://schemas.microsoft.com/office/drawing/2014/main" id="{FED7730D-1D04-3558-C981-F467711F612C}"/>
              </a:ext>
            </a:extLst>
          </p:cNvPr>
          <p:cNvSpPr txBox="1"/>
          <p:nvPr/>
        </p:nvSpPr>
        <p:spPr>
          <a:xfrm>
            <a:off x="477728" y="353928"/>
            <a:ext cx="8493686" cy="649494"/>
          </a:xfrm>
          <a:prstGeom prst="rect">
            <a:avLst/>
          </a:prstGeom>
          <a:noFill/>
          <a:ln>
            <a:noFill/>
          </a:ln>
        </p:spPr>
        <p:txBody>
          <a:bodyPr spcFirstLastPara="1" wrap="square" lIns="60967" tIns="30467" rIns="60967" bIns="30467" anchor="b" anchorCtr="0">
            <a:noAutofit/>
          </a:bodyPr>
          <a:lstStyle/>
          <a:p>
            <a:pPr>
              <a:buSzPts val="1100"/>
              <a:defRPr sz="2400">
                <a:solidFill>
                  <a:srgbClr val="232333"/>
                </a:solidFill>
                <a:latin typeface="Lato Black"/>
                <a:ea typeface="Lato Black"/>
                <a:cs typeface="Lato Black"/>
                <a:sym typeface="Lato Black"/>
              </a:defRPr>
            </a:pPr>
            <a:r>
              <a:rPr lang="en-US" sz="3200" b="1" dirty="0">
                <a:solidFill>
                  <a:srgbClr val="232333"/>
                </a:solidFill>
                <a:latin typeface="Cabin" pitchFamily="2" charset="0"/>
                <a:ea typeface="Lato Black"/>
                <a:cs typeface="Lato Black"/>
                <a:sym typeface="Lato Black"/>
              </a:rPr>
              <a:t>Plan Your Launch</a:t>
            </a:r>
            <a:endParaRPr sz="3200" b="1" dirty="0">
              <a:solidFill>
                <a:srgbClr val="232333"/>
              </a:solidFill>
              <a:latin typeface="Cabin" pitchFamily="2" charset="0"/>
              <a:ea typeface="Lato Black"/>
              <a:cs typeface="Lato Black"/>
              <a:sym typeface="Lato Black"/>
            </a:endParaRPr>
          </a:p>
        </p:txBody>
      </p:sp>
      <p:sp>
        <p:nvSpPr>
          <p:cNvPr id="7" name="Rectangle 2">
            <a:extLst>
              <a:ext uri="{FF2B5EF4-FFF2-40B4-BE49-F238E27FC236}">
                <a16:creationId xmlns:a16="http://schemas.microsoft.com/office/drawing/2014/main" id="{47E60586-5C54-C77F-6FB3-0F667B5074BB}"/>
              </a:ext>
            </a:extLst>
          </p:cNvPr>
          <p:cNvSpPr>
            <a:spLocks noChangeArrowheads="1"/>
          </p:cNvSpPr>
          <p:nvPr/>
        </p:nvSpPr>
        <p:spPr bwMode="auto">
          <a:xfrm>
            <a:off x="562819" y="1316907"/>
            <a:ext cx="8112829" cy="4801314"/>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70C0"/>
                </a:solidFill>
                <a:effectLst/>
                <a:latin typeface="Cabin" pitchFamily="2" charset="0"/>
              </a:rPr>
              <a:t>Charting the Distribution Channels</a:t>
            </a: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2333"/>
                </a:solidFill>
                <a:effectLst/>
                <a:latin typeface="Cabin" pitchFamily="2" charset="0"/>
              </a:rPr>
              <a:t>Now, deliberate on </a:t>
            </a:r>
            <a:r>
              <a:rPr kumimoji="0" lang="en-US" altLang="en-US" sz="1200" b="1" i="0" u="none" strike="noStrike" cap="none" normalizeH="0" baseline="0" dirty="0">
                <a:ln>
                  <a:noFill/>
                </a:ln>
                <a:solidFill>
                  <a:srgbClr val="232333"/>
                </a:solidFill>
                <a:effectLst/>
                <a:latin typeface="Cabin" pitchFamily="2" charset="0"/>
              </a:rPr>
              <a:t>how you'll navigate your offerings to market</a:t>
            </a:r>
            <a:r>
              <a:rPr kumimoji="0" lang="en-US" altLang="en-US" sz="1200" b="0" i="0" u="none" strike="noStrike" cap="none" normalizeH="0" baseline="0" dirty="0">
                <a:ln>
                  <a:noFill/>
                </a:ln>
                <a:solidFill>
                  <a:srgbClr val="232333"/>
                </a:solidFill>
                <a:effectLst/>
                <a:latin typeface="Cabin" pitchFamily="2" charset="0"/>
              </a:rPr>
              <a:t>. Your distribution channels are vital conduits to your customers. Cast a wide net to capture a diverse customer base, or perhaps choose a more targeted approach for a deeper impact.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70C0"/>
                </a:solidFill>
                <a:effectLst/>
                <a:latin typeface="Cabin" pitchFamily="2" charset="0"/>
              </a:rPr>
              <a:t>Planning Your Product Launch</a:t>
            </a: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2333"/>
                </a:solidFill>
                <a:effectLst/>
                <a:latin typeface="Cabin" pitchFamily="2" charset="0"/>
              </a:rPr>
              <a:t>Last but never least, initiate a detailed launch plan. This encompasses deciding on the ideal marketing strategies to amplify your product's arrival. Keep in mind:</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232333"/>
                </a:solidFill>
                <a:effectLst/>
                <a:latin typeface="Cabin" pitchFamily="2" charset="0"/>
              </a:rPr>
              <a:t>Your Target Audience:</a:t>
            </a:r>
            <a:r>
              <a:rPr kumimoji="0" lang="en-US" altLang="en-US" sz="1200" b="0" i="0" u="none" strike="noStrike" cap="none" normalizeH="0" baseline="0" dirty="0">
                <a:ln>
                  <a:noFill/>
                </a:ln>
                <a:solidFill>
                  <a:srgbClr val="232333"/>
                </a:solidFill>
                <a:effectLst/>
                <a:latin typeface="Cabin" pitchFamily="2" charset="0"/>
              </a:rPr>
              <a:t> Understand their desires to cater impeccably to them.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232333"/>
                </a:solidFill>
                <a:effectLst/>
                <a:latin typeface="Cabin" pitchFamily="2" charset="0"/>
              </a:rPr>
              <a:t>Marketing Mix:</a:t>
            </a:r>
            <a:r>
              <a:rPr kumimoji="0" lang="en-US" altLang="en-US" sz="1200" b="0" i="0" u="none" strike="noStrike" cap="none" normalizeH="0" baseline="0" dirty="0">
                <a:ln>
                  <a:noFill/>
                </a:ln>
                <a:solidFill>
                  <a:srgbClr val="232333"/>
                </a:solidFill>
                <a:effectLst/>
                <a:latin typeface="Cabin" pitchFamily="2" charset="0"/>
              </a:rPr>
              <a:t> Blend various tools and techniques to create a buzz that resonates.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232333"/>
                </a:solidFill>
                <a:effectLst/>
                <a:latin typeface="Cabin" pitchFamily="2" charset="0"/>
              </a:rPr>
              <a:t>The Big Reveal:</a:t>
            </a:r>
            <a:r>
              <a:rPr kumimoji="0" lang="en-US" altLang="en-US" sz="1200" b="0" i="0" u="none" strike="noStrike" cap="none" normalizeH="0" baseline="0" dirty="0">
                <a:ln>
                  <a:noFill/>
                </a:ln>
                <a:solidFill>
                  <a:srgbClr val="232333"/>
                </a:solidFill>
                <a:effectLst/>
                <a:latin typeface="Cabin" pitchFamily="2" charset="0"/>
              </a:rPr>
              <a:t> Configure your launch event to be memorable and impactful.</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1" i="0" u="none" strike="noStrike" cap="none" normalizeH="0" baseline="0" dirty="0">
              <a:ln>
                <a:noFill/>
              </a:ln>
              <a:solidFill>
                <a:srgbClr val="0070C0"/>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70C0"/>
                </a:solidFill>
                <a:effectLst/>
                <a:latin typeface="Cabin" pitchFamily="2" charset="0"/>
              </a:rPr>
              <a:t>NUWAVE’s Arsenal of Tools and Resources</a:t>
            </a:r>
            <a:br>
              <a:rPr kumimoji="0" lang="en-US" altLang="en-US" sz="1200" b="0" i="0" u="none" strike="noStrike" cap="none" normalizeH="0" baseline="0" dirty="0">
                <a:ln>
                  <a:noFill/>
                </a:ln>
                <a:solidFill>
                  <a:srgbClr val="232333"/>
                </a:solidFill>
                <a:effectLst/>
                <a:latin typeface="Cabin" pitchFamily="2" charset="0"/>
              </a:rPr>
            </a:br>
            <a:endParaRPr kumimoji="0" lang="en-US" altLang="en-US" sz="1200" b="0" i="0" u="none" strike="noStrike" cap="none" normalizeH="0" baseline="0" dirty="0">
              <a:ln>
                <a:noFill/>
              </a:ln>
              <a:solidFill>
                <a:srgbClr val="232333"/>
              </a:solidFill>
              <a:effectLst/>
              <a:latin typeface="Cabi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2333"/>
                </a:solidFill>
                <a:effectLst/>
                <a:latin typeface="Cabin" pitchFamily="2" charset="0"/>
              </a:rPr>
              <a:t>Good news! You're not alone in this venture. </a:t>
            </a:r>
            <a:r>
              <a:rPr kumimoji="0" lang="en-US" altLang="en-US" sz="1200" b="1" i="0" u="none" strike="noStrike" cap="none" normalizeH="0" baseline="0" dirty="0">
                <a:ln>
                  <a:noFill/>
                </a:ln>
                <a:solidFill>
                  <a:srgbClr val="232333"/>
                </a:solidFill>
                <a:effectLst/>
                <a:latin typeface="Cabin" pitchFamily="2" charset="0"/>
              </a:rPr>
              <a:t>NUWAVE presents an array of tools and resources designed to elevate your launch</a:t>
            </a:r>
            <a:r>
              <a:rPr kumimoji="0" lang="en-US" altLang="en-US" sz="1200" b="0" i="0" u="none" strike="noStrike" cap="none" normalizeH="0" baseline="0" dirty="0">
                <a:ln>
                  <a:noFill/>
                </a:ln>
                <a:solidFill>
                  <a:srgbClr val="232333"/>
                </a:solidFill>
                <a:effectLst/>
                <a:latin typeface="Cabin" pitchFamily="2" charset="0"/>
              </a:rPr>
              <a:t>. These invaluable assets will support, guide, and enhance your path to success.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2060"/>
                </a:solidFill>
                <a:effectLst/>
                <a:latin typeface="Metropolis" panose="00000500000000000000" pitchFamily="50" charset="0"/>
              </a:rPr>
            </a:br>
            <a:endParaRPr kumimoji="0" lang="en-US" altLang="en-US" sz="1200" b="0" i="0" u="none" strike="noStrike" cap="none" normalizeH="0" baseline="0" dirty="0">
              <a:ln>
                <a:noFill/>
              </a:ln>
              <a:solidFill>
                <a:srgbClr val="002060"/>
              </a:solidFill>
              <a:effectLst/>
              <a:latin typeface="Metropolis" panose="00000500000000000000"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2060"/>
                </a:solidFill>
                <a:effectLst/>
                <a:latin typeface="Metropolis" panose="00000500000000000000" pitchFamily="50" charset="0"/>
              </a:rPr>
            </a:br>
            <a:endParaRPr kumimoji="0" lang="en-US" altLang="en-US" sz="1200" b="1" i="0" u="none" strike="noStrike" cap="none" normalizeH="0" baseline="0" dirty="0">
              <a:ln>
                <a:noFill/>
              </a:ln>
              <a:solidFill>
                <a:srgbClr val="002060"/>
              </a:solidFill>
              <a:effectLst/>
              <a:latin typeface="Metropolis" panose="00000500000000000000" pitchFamily="50" charset="0"/>
            </a:endParaRPr>
          </a:p>
        </p:txBody>
      </p:sp>
      <p:pic>
        <p:nvPicPr>
          <p:cNvPr id="18" name="Graphic 17">
            <a:extLst>
              <a:ext uri="{FF2B5EF4-FFF2-40B4-BE49-F238E27FC236}">
                <a16:creationId xmlns:a16="http://schemas.microsoft.com/office/drawing/2014/main" id="{4C2EF3B9-A25C-807A-C97C-5369A42DF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38068"/>
            <a:ext cx="12192000" cy="619932"/>
          </a:xfrm>
          <a:prstGeom prst="rect">
            <a:avLst/>
          </a:prstGeom>
        </p:spPr>
      </p:pic>
      <p:sp>
        <p:nvSpPr>
          <p:cNvPr id="19" name="Globe">
            <a:extLst>
              <a:ext uri="{FF2B5EF4-FFF2-40B4-BE49-F238E27FC236}">
                <a16:creationId xmlns:a16="http://schemas.microsoft.com/office/drawing/2014/main" id="{D4184615-9132-9003-EE4E-26FBCD142E07}"/>
              </a:ext>
            </a:extLst>
          </p:cNvPr>
          <p:cNvSpPr>
            <a:spLocks noChangeAspect="1" noEditPoints="1"/>
          </p:cNvSpPr>
          <p:nvPr/>
        </p:nvSpPr>
        <p:spPr bwMode="auto">
          <a:xfrm>
            <a:off x="6532857" y="6547859"/>
            <a:ext cx="197488" cy="196632"/>
          </a:xfrm>
          <a:custGeom>
            <a:avLst/>
            <a:gdLst>
              <a:gd name="T0" fmla="*/ 219 w 256"/>
              <a:gd name="T1" fmla="*/ 37 h 256"/>
              <a:gd name="T2" fmla="*/ 128 w 256"/>
              <a:gd name="T3" fmla="*/ 0 h 256"/>
              <a:gd name="T4" fmla="*/ 44 w 256"/>
              <a:gd name="T5" fmla="*/ 32 h 256"/>
              <a:gd name="T6" fmla="*/ 0 w 256"/>
              <a:gd name="T7" fmla="*/ 128 h 256"/>
              <a:gd name="T8" fmla="*/ 44 w 256"/>
              <a:gd name="T9" fmla="*/ 224 h 256"/>
              <a:gd name="T10" fmla="*/ 128 w 256"/>
              <a:gd name="T11" fmla="*/ 256 h 256"/>
              <a:gd name="T12" fmla="*/ 212 w 256"/>
              <a:gd name="T13" fmla="*/ 224 h 256"/>
              <a:gd name="T14" fmla="*/ 256 w 256"/>
              <a:gd name="T15" fmla="*/ 128 h 256"/>
              <a:gd name="T16" fmla="*/ 187 w 256"/>
              <a:gd name="T17" fmla="*/ 194 h 256"/>
              <a:gd name="T18" fmla="*/ 248 w 256"/>
              <a:gd name="T19" fmla="*/ 132 h 256"/>
              <a:gd name="T20" fmla="*/ 132 w 256"/>
              <a:gd name="T21" fmla="*/ 184 h 256"/>
              <a:gd name="T22" fmla="*/ 132 w 256"/>
              <a:gd name="T23" fmla="*/ 244 h 256"/>
              <a:gd name="T24" fmla="*/ 132 w 256"/>
              <a:gd name="T25" fmla="*/ 176 h 256"/>
              <a:gd name="T26" fmla="*/ 192 w 256"/>
              <a:gd name="T27" fmla="*/ 132 h 256"/>
              <a:gd name="T28" fmla="*/ 132 w 256"/>
              <a:gd name="T29" fmla="*/ 176 h 256"/>
              <a:gd name="T30" fmla="*/ 132 w 256"/>
              <a:gd name="T31" fmla="*/ 80 h 256"/>
              <a:gd name="T32" fmla="*/ 192 w 256"/>
              <a:gd name="T33" fmla="*/ 124 h 256"/>
              <a:gd name="T34" fmla="*/ 132 w 256"/>
              <a:gd name="T35" fmla="*/ 72 h 256"/>
              <a:gd name="T36" fmla="*/ 177 w 256"/>
              <a:gd name="T37" fmla="*/ 59 h 256"/>
              <a:gd name="T38" fmla="*/ 145 w 256"/>
              <a:gd name="T39" fmla="*/ 9 h 256"/>
              <a:gd name="T40" fmla="*/ 184 w 256"/>
              <a:gd name="T41" fmla="*/ 54 h 256"/>
              <a:gd name="T42" fmla="*/ 124 w 256"/>
              <a:gd name="T43" fmla="*/ 12 h 256"/>
              <a:gd name="T44" fmla="*/ 79 w 256"/>
              <a:gd name="T45" fmla="*/ 59 h 256"/>
              <a:gd name="T46" fmla="*/ 72 w 256"/>
              <a:gd name="T47" fmla="*/ 54 h 256"/>
              <a:gd name="T48" fmla="*/ 111 w 256"/>
              <a:gd name="T49" fmla="*/ 9 h 256"/>
              <a:gd name="T50" fmla="*/ 124 w 256"/>
              <a:gd name="T51" fmla="*/ 80 h 256"/>
              <a:gd name="T52" fmla="*/ 64 w 256"/>
              <a:gd name="T53" fmla="*/ 124 h 256"/>
              <a:gd name="T54" fmla="*/ 124 w 256"/>
              <a:gd name="T55" fmla="*/ 80 h 256"/>
              <a:gd name="T56" fmla="*/ 124 w 256"/>
              <a:gd name="T57" fmla="*/ 176 h 256"/>
              <a:gd name="T58" fmla="*/ 64 w 256"/>
              <a:gd name="T59" fmla="*/ 132 h 256"/>
              <a:gd name="T60" fmla="*/ 124 w 256"/>
              <a:gd name="T61" fmla="*/ 184 h 256"/>
              <a:gd name="T62" fmla="*/ 79 w 256"/>
              <a:gd name="T63" fmla="*/ 197 h 256"/>
              <a:gd name="T64" fmla="*/ 111 w 256"/>
              <a:gd name="T65" fmla="*/ 247 h 256"/>
              <a:gd name="T66" fmla="*/ 72 w 256"/>
              <a:gd name="T67" fmla="*/ 202 h 256"/>
              <a:gd name="T68" fmla="*/ 184 w 256"/>
              <a:gd name="T69" fmla="*/ 202 h 256"/>
              <a:gd name="T70" fmla="*/ 145 w 256"/>
              <a:gd name="T71" fmla="*/ 247 h 256"/>
              <a:gd name="T72" fmla="*/ 248 w 256"/>
              <a:gd name="T73" fmla="*/ 124 h 256"/>
              <a:gd name="T74" fmla="*/ 188 w 256"/>
              <a:gd name="T75" fmla="*/ 62 h 256"/>
              <a:gd name="T76" fmla="*/ 213 w 256"/>
              <a:gd name="T77" fmla="*/ 43 h 256"/>
              <a:gd name="T78" fmla="*/ 46 w 256"/>
              <a:gd name="T79" fmla="*/ 41 h 256"/>
              <a:gd name="T80" fmla="*/ 56 w 256"/>
              <a:gd name="T81" fmla="*/ 124 h 256"/>
              <a:gd name="T82" fmla="*/ 46 w 256"/>
              <a:gd name="T83" fmla="*/ 41 h 256"/>
              <a:gd name="T84" fmla="*/ 56 w 256"/>
              <a:gd name="T85" fmla="*/ 132 h 256"/>
              <a:gd name="T86" fmla="*/ 46 w 256"/>
              <a:gd name="T87"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256" y="128"/>
                </a:moveTo>
                <a:cubicBezTo>
                  <a:pt x="256" y="94"/>
                  <a:pt x="243" y="62"/>
                  <a:pt x="219" y="37"/>
                </a:cubicBezTo>
                <a:cubicBezTo>
                  <a:pt x="194" y="13"/>
                  <a:pt x="162" y="0"/>
                  <a:pt x="128" y="0"/>
                </a:cubicBezTo>
                <a:cubicBezTo>
                  <a:pt x="128" y="0"/>
                  <a:pt x="128" y="0"/>
                  <a:pt x="128" y="0"/>
                </a:cubicBezTo>
                <a:cubicBezTo>
                  <a:pt x="96" y="0"/>
                  <a:pt x="66" y="12"/>
                  <a:pt x="44" y="32"/>
                </a:cubicBezTo>
                <a:cubicBezTo>
                  <a:pt x="44" y="32"/>
                  <a:pt x="44" y="32"/>
                  <a:pt x="44" y="32"/>
                </a:cubicBezTo>
                <a:cubicBezTo>
                  <a:pt x="44" y="32"/>
                  <a:pt x="43" y="32"/>
                  <a:pt x="43" y="32"/>
                </a:cubicBezTo>
                <a:cubicBezTo>
                  <a:pt x="17" y="56"/>
                  <a:pt x="0" y="90"/>
                  <a:pt x="0" y="128"/>
                </a:cubicBezTo>
                <a:cubicBezTo>
                  <a:pt x="0" y="166"/>
                  <a:pt x="17" y="200"/>
                  <a:pt x="43" y="224"/>
                </a:cubicBezTo>
                <a:cubicBezTo>
                  <a:pt x="43" y="224"/>
                  <a:pt x="44" y="224"/>
                  <a:pt x="44" y="224"/>
                </a:cubicBezTo>
                <a:cubicBezTo>
                  <a:pt x="44" y="224"/>
                  <a:pt x="44" y="224"/>
                  <a:pt x="44" y="224"/>
                </a:cubicBezTo>
                <a:cubicBezTo>
                  <a:pt x="66" y="244"/>
                  <a:pt x="96" y="256"/>
                  <a:pt x="128" y="256"/>
                </a:cubicBezTo>
                <a:cubicBezTo>
                  <a:pt x="160" y="256"/>
                  <a:pt x="190" y="244"/>
                  <a:pt x="212" y="224"/>
                </a:cubicBezTo>
                <a:cubicBezTo>
                  <a:pt x="212" y="224"/>
                  <a:pt x="212" y="224"/>
                  <a:pt x="212" y="224"/>
                </a:cubicBezTo>
                <a:cubicBezTo>
                  <a:pt x="212" y="224"/>
                  <a:pt x="212" y="224"/>
                  <a:pt x="213" y="224"/>
                </a:cubicBezTo>
                <a:cubicBezTo>
                  <a:pt x="239" y="201"/>
                  <a:pt x="256" y="166"/>
                  <a:pt x="256" y="128"/>
                </a:cubicBezTo>
                <a:close/>
                <a:moveTo>
                  <a:pt x="210" y="215"/>
                </a:moveTo>
                <a:cubicBezTo>
                  <a:pt x="204" y="207"/>
                  <a:pt x="196" y="200"/>
                  <a:pt x="187" y="194"/>
                </a:cubicBezTo>
                <a:cubicBezTo>
                  <a:pt x="195" y="176"/>
                  <a:pt x="199" y="155"/>
                  <a:pt x="200" y="132"/>
                </a:cubicBezTo>
                <a:cubicBezTo>
                  <a:pt x="248" y="132"/>
                  <a:pt x="248" y="132"/>
                  <a:pt x="248" y="132"/>
                </a:cubicBezTo>
                <a:cubicBezTo>
                  <a:pt x="247" y="165"/>
                  <a:pt x="233" y="194"/>
                  <a:pt x="210" y="215"/>
                </a:cubicBezTo>
                <a:close/>
                <a:moveTo>
                  <a:pt x="132" y="184"/>
                </a:moveTo>
                <a:cubicBezTo>
                  <a:pt x="148" y="185"/>
                  <a:pt x="164" y="189"/>
                  <a:pt x="177" y="197"/>
                </a:cubicBezTo>
                <a:cubicBezTo>
                  <a:pt x="166" y="220"/>
                  <a:pt x="151" y="237"/>
                  <a:pt x="132" y="244"/>
                </a:cubicBezTo>
                <a:lnTo>
                  <a:pt x="132" y="184"/>
                </a:lnTo>
                <a:close/>
                <a:moveTo>
                  <a:pt x="132" y="176"/>
                </a:moveTo>
                <a:cubicBezTo>
                  <a:pt x="132" y="132"/>
                  <a:pt x="132" y="132"/>
                  <a:pt x="132" y="132"/>
                </a:cubicBezTo>
                <a:cubicBezTo>
                  <a:pt x="192" y="132"/>
                  <a:pt x="192" y="132"/>
                  <a:pt x="192" y="132"/>
                </a:cubicBezTo>
                <a:cubicBezTo>
                  <a:pt x="191" y="153"/>
                  <a:pt x="187" y="173"/>
                  <a:pt x="180" y="190"/>
                </a:cubicBezTo>
                <a:cubicBezTo>
                  <a:pt x="166" y="181"/>
                  <a:pt x="149" y="177"/>
                  <a:pt x="132" y="176"/>
                </a:cubicBezTo>
                <a:close/>
                <a:moveTo>
                  <a:pt x="132" y="124"/>
                </a:moveTo>
                <a:cubicBezTo>
                  <a:pt x="132" y="80"/>
                  <a:pt x="132" y="80"/>
                  <a:pt x="132" y="80"/>
                </a:cubicBezTo>
                <a:cubicBezTo>
                  <a:pt x="149" y="79"/>
                  <a:pt x="166" y="75"/>
                  <a:pt x="180" y="66"/>
                </a:cubicBezTo>
                <a:cubicBezTo>
                  <a:pt x="187" y="83"/>
                  <a:pt x="191" y="103"/>
                  <a:pt x="192" y="124"/>
                </a:cubicBezTo>
                <a:lnTo>
                  <a:pt x="132" y="124"/>
                </a:lnTo>
                <a:close/>
                <a:moveTo>
                  <a:pt x="132" y="72"/>
                </a:moveTo>
                <a:cubicBezTo>
                  <a:pt x="132" y="12"/>
                  <a:pt x="132" y="12"/>
                  <a:pt x="132" y="12"/>
                </a:cubicBezTo>
                <a:cubicBezTo>
                  <a:pt x="151" y="19"/>
                  <a:pt x="166" y="36"/>
                  <a:pt x="177" y="59"/>
                </a:cubicBezTo>
                <a:cubicBezTo>
                  <a:pt x="164" y="67"/>
                  <a:pt x="148" y="71"/>
                  <a:pt x="132" y="72"/>
                </a:cubicBezTo>
                <a:close/>
                <a:moveTo>
                  <a:pt x="145" y="9"/>
                </a:moveTo>
                <a:cubicBezTo>
                  <a:pt x="167" y="12"/>
                  <a:pt x="187" y="21"/>
                  <a:pt x="204" y="35"/>
                </a:cubicBezTo>
                <a:cubicBezTo>
                  <a:pt x="198" y="43"/>
                  <a:pt x="192" y="49"/>
                  <a:pt x="184" y="54"/>
                </a:cubicBezTo>
                <a:cubicBezTo>
                  <a:pt x="175" y="34"/>
                  <a:pt x="161" y="19"/>
                  <a:pt x="145" y="9"/>
                </a:cubicBezTo>
                <a:close/>
                <a:moveTo>
                  <a:pt x="124" y="12"/>
                </a:moveTo>
                <a:cubicBezTo>
                  <a:pt x="124" y="72"/>
                  <a:pt x="124" y="72"/>
                  <a:pt x="124" y="72"/>
                </a:cubicBezTo>
                <a:cubicBezTo>
                  <a:pt x="108" y="71"/>
                  <a:pt x="92" y="67"/>
                  <a:pt x="79" y="59"/>
                </a:cubicBezTo>
                <a:cubicBezTo>
                  <a:pt x="90" y="36"/>
                  <a:pt x="105" y="19"/>
                  <a:pt x="124" y="12"/>
                </a:cubicBezTo>
                <a:close/>
                <a:moveTo>
                  <a:pt x="72" y="54"/>
                </a:moveTo>
                <a:cubicBezTo>
                  <a:pt x="64" y="49"/>
                  <a:pt x="58" y="43"/>
                  <a:pt x="52" y="35"/>
                </a:cubicBezTo>
                <a:cubicBezTo>
                  <a:pt x="68" y="22"/>
                  <a:pt x="89" y="12"/>
                  <a:pt x="111" y="9"/>
                </a:cubicBezTo>
                <a:cubicBezTo>
                  <a:pt x="95" y="19"/>
                  <a:pt x="81" y="34"/>
                  <a:pt x="72" y="54"/>
                </a:cubicBezTo>
                <a:close/>
                <a:moveTo>
                  <a:pt x="124" y="80"/>
                </a:moveTo>
                <a:cubicBezTo>
                  <a:pt x="124" y="124"/>
                  <a:pt x="124" y="124"/>
                  <a:pt x="124" y="124"/>
                </a:cubicBezTo>
                <a:cubicBezTo>
                  <a:pt x="64" y="124"/>
                  <a:pt x="64" y="124"/>
                  <a:pt x="64" y="124"/>
                </a:cubicBezTo>
                <a:cubicBezTo>
                  <a:pt x="65" y="103"/>
                  <a:pt x="69" y="83"/>
                  <a:pt x="76" y="66"/>
                </a:cubicBezTo>
                <a:cubicBezTo>
                  <a:pt x="90" y="75"/>
                  <a:pt x="107" y="79"/>
                  <a:pt x="124" y="80"/>
                </a:cubicBezTo>
                <a:close/>
                <a:moveTo>
                  <a:pt x="124" y="132"/>
                </a:moveTo>
                <a:cubicBezTo>
                  <a:pt x="124" y="176"/>
                  <a:pt x="124" y="176"/>
                  <a:pt x="124" y="176"/>
                </a:cubicBezTo>
                <a:cubicBezTo>
                  <a:pt x="107" y="177"/>
                  <a:pt x="90" y="181"/>
                  <a:pt x="76" y="190"/>
                </a:cubicBezTo>
                <a:cubicBezTo>
                  <a:pt x="69" y="173"/>
                  <a:pt x="65" y="153"/>
                  <a:pt x="64" y="132"/>
                </a:cubicBezTo>
                <a:lnTo>
                  <a:pt x="124" y="132"/>
                </a:lnTo>
                <a:close/>
                <a:moveTo>
                  <a:pt x="124" y="184"/>
                </a:moveTo>
                <a:cubicBezTo>
                  <a:pt x="124" y="244"/>
                  <a:pt x="124" y="244"/>
                  <a:pt x="124" y="244"/>
                </a:cubicBezTo>
                <a:cubicBezTo>
                  <a:pt x="105" y="237"/>
                  <a:pt x="90" y="220"/>
                  <a:pt x="79" y="197"/>
                </a:cubicBezTo>
                <a:cubicBezTo>
                  <a:pt x="92" y="189"/>
                  <a:pt x="108" y="185"/>
                  <a:pt x="124" y="184"/>
                </a:cubicBezTo>
                <a:close/>
                <a:moveTo>
                  <a:pt x="111" y="247"/>
                </a:moveTo>
                <a:cubicBezTo>
                  <a:pt x="89" y="244"/>
                  <a:pt x="68" y="234"/>
                  <a:pt x="52" y="221"/>
                </a:cubicBezTo>
                <a:cubicBezTo>
                  <a:pt x="58" y="213"/>
                  <a:pt x="64" y="207"/>
                  <a:pt x="72" y="202"/>
                </a:cubicBezTo>
                <a:cubicBezTo>
                  <a:pt x="81" y="222"/>
                  <a:pt x="95" y="237"/>
                  <a:pt x="111" y="247"/>
                </a:cubicBezTo>
                <a:close/>
                <a:moveTo>
                  <a:pt x="184" y="202"/>
                </a:moveTo>
                <a:cubicBezTo>
                  <a:pt x="192" y="207"/>
                  <a:pt x="198" y="213"/>
                  <a:pt x="204" y="221"/>
                </a:cubicBezTo>
                <a:cubicBezTo>
                  <a:pt x="188" y="234"/>
                  <a:pt x="167" y="244"/>
                  <a:pt x="145" y="247"/>
                </a:cubicBezTo>
                <a:cubicBezTo>
                  <a:pt x="161" y="237"/>
                  <a:pt x="175" y="222"/>
                  <a:pt x="184" y="202"/>
                </a:cubicBezTo>
                <a:close/>
                <a:moveTo>
                  <a:pt x="248" y="124"/>
                </a:moveTo>
                <a:cubicBezTo>
                  <a:pt x="200" y="124"/>
                  <a:pt x="200" y="124"/>
                  <a:pt x="200" y="124"/>
                </a:cubicBezTo>
                <a:cubicBezTo>
                  <a:pt x="199" y="101"/>
                  <a:pt x="195" y="80"/>
                  <a:pt x="188" y="62"/>
                </a:cubicBezTo>
                <a:cubicBezTo>
                  <a:pt x="196" y="56"/>
                  <a:pt x="204" y="49"/>
                  <a:pt x="210" y="41"/>
                </a:cubicBezTo>
                <a:cubicBezTo>
                  <a:pt x="211" y="42"/>
                  <a:pt x="212" y="42"/>
                  <a:pt x="213" y="43"/>
                </a:cubicBezTo>
                <a:cubicBezTo>
                  <a:pt x="235" y="65"/>
                  <a:pt x="247" y="93"/>
                  <a:pt x="248" y="124"/>
                </a:cubicBezTo>
                <a:close/>
                <a:moveTo>
                  <a:pt x="46" y="41"/>
                </a:moveTo>
                <a:cubicBezTo>
                  <a:pt x="52" y="49"/>
                  <a:pt x="60" y="56"/>
                  <a:pt x="68" y="62"/>
                </a:cubicBezTo>
                <a:cubicBezTo>
                  <a:pt x="61" y="80"/>
                  <a:pt x="57" y="101"/>
                  <a:pt x="56" y="124"/>
                </a:cubicBezTo>
                <a:cubicBezTo>
                  <a:pt x="8" y="124"/>
                  <a:pt x="8" y="124"/>
                  <a:pt x="8" y="124"/>
                </a:cubicBezTo>
                <a:cubicBezTo>
                  <a:pt x="9" y="91"/>
                  <a:pt x="23" y="62"/>
                  <a:pt x="46" y="41"/>
                </a:cubicBezTo>
                <a:close/>
                <a:moveTo>
                  <a:pt x="8" y="132"/>
                </a:moveTo>
                <a:cubicBezTo>
                  <a:pt x="56" y="132"/>
                  <a:pt x="56" y="132"/>
                  <a:pt x="56" y="132"/>
                </a:cubicBezTo>
                <a:cubicBezTo>
                  <a:pt x="57" y="155"/>
                  <a:pt x="61" y="176"/>
                  <a:pt x="69" y="194"/>
                </a:cubicBezTo>
                <a:cubicBezTo>
                  <a:pt x="60" y="200"/>
                  <a:pt x="52" y="207"/>
                  <a:pt x="46" y="215"/>
                </a:cubicBezTo>
                <a:cubicBezTo>
                  <a:pt x="23" y="194"/>
                  <a:pt x="9" y="165"/>
                  <a:pt x="8" y="132"/>
                </a:cubicBezTo>
                <a:close/>
              </a:path>
            </a:pathLst>
          </a:custGeom>
          <a:solidFill>
            <a:schemeClr val="bg1"/>
          </a:solidFill>
          <a:ln w="6350">
            <a:solidFill>
              <a:schemeClr val="bg1"/>
            </a:solidFill>
            <a:round/>
            <a:headEnd/>
            <a:tailEnd/>
          </a:ln>
        </p:spPr>
        <p:txBody>
          <a:bodyPr vert="horz" wrap="square" lIns="29146" tIns="14573" rIns="29146" bIns="14573"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1465"/>
            <a:endParaRPr lang="ru-RU" sz="574" dirty="0">
              <a:solidFill>
                <a:prstClr val="black"/>
              </a:solidFill>
            </a:endParaRPr>
          </a:p>
        </p:txBody>
      </p:sp>
      <p:sp>
        <p:nvSpPr>
          <p:cNvPr id="20" name="Rectangle 19">
            <a:extLst>
              <a:ext uri="{FF2B5EF4-FFF2-40B4-BE49-F238E27FC236}">
                <a16:creationId xmlns:a16="http://schemas.microsoft.com/office/drawing/2014/main" id="{78FD30A9-9BCE-0A94-D769-2F26398BAF98}"/>
              </a:ext>
            </a:extLst>
          </p:cNvPr>
          <p:cNvSpPr/>
          <p:nvPr/>
        </p:nvSpPr>
        <p:spPr>
          <a:xfrm>
            <a:off x="6730345" y="6532361"/>
            <a:ext cx="4986374" cy="230832"/>
          </a:xfrm>
          <a:prstGeom prst="rect">
            <a:avLst/>
          </a:prstGeom>
        </p:spPr>
        <p:txBody>
          <a:bodyPr wrap="square">
            <a:spAutoFit/>
          </a:bodyPr>
          <a:lstStyle/>
          <a:p>
            <a:pPr defTabSz="582482">
              <a:buClr>
                <a:srgbClr val="E24848"/>
              </a:buClr>
              <a:defRPr/>
            </a:pPr>
            <a:r>
              <a:rPr lang="en-US" sz="900" noProof="1">
                <a:solidFill>
                  <a:schemeClr val="bg1"/>
                </a:solidFill>
                <a:latin typeface="Cabin" pitchFamily="2" charset="0"/>
                <a:ea typeface="Open Sans Light" panose="020B0306030504020204" pitchFamily="34" charset="0"/>
                <a:cs typeface="Open Sans Light" panose="020B0306030504020204" pitchFamily="34" charset="0"/>
              </a:rPr>
              <a:t>nuwave.com		             NUWAVE Communications Confidential and Proprietary</a:t>
            </a:r>
          </a:p>
        </p:txBody>
      </p:sp>
      <p:pic>
        <p:nvPicPr>
          <p:cNvPr id="21" name="Picture 20" descr="Logo&#10;&#10;Description automatically generated">
            <a:extLst>
              <a:ext uri="{FF2B5EF4-FFF2-40B4-BE49-F238E27FC236}">
                <a16:creationId xmlns:a16="http://schemas.microsoft.com/office/drawing/2014/main" id="{F4FD711B-BC31-99E6-6C19-5D607FDD9404}"/>
              </a:ext>
            </a:extLst>
          </p:cNvPr>
          <p:cNvPicPr>
            <a:picLocks noChangeAspect="1"/>
          </p:cNvPicPr>
          <p:nvPr/>
        </p:nvPicPr>
        <p:blipFill>
          <a:blip r:embed="rId5"/>
          <a:stretch>
            <a:fillRect/>
          </a:stretch>
        </p:blipFill>
        <p:spPr>
          <a:xfrm>
            <a:off x="223113" y="6302289"/>
            <a:ext cx="1292038" cy="333715"/>
          </a:xfrm>
          <a:prstGeom prst="rect">
            <a:avLst/>
          </a:prstGeom>
        </p:spPr>
      </p:pic>
      <p:sp>
        <p:nvSpPr>
          <p:cNvPr id="22" name="object 24">
            <a:extLst>
              <a:ext uri="{FF2B5EF4-FFF2-40B4-BE49-F238E27FC236}">
                <a16:creationId xmlns:a16="http://schemas.microsoft.com/office/drawing/2014/main" id="{783CFBD5-9062-D13C-0DCA-A6AF2CF1D67A}"/>
              </a:ext>
            </a:extLst>
          </p:cNvPr>
          <p:cNvSpPr txBox="1"/>
          <p:nvPr/>
        </p:nvSpPr>
        <p:spPr>
          <a:xfrm>
            <a:off x="233190" y="6645859"/>
            <a:ext cx="1657603" cy="85250"/>
          </a:xfrm>
          <a:prstGeom prst="rect">
            <a:avLst/>
          </a:prstGeom>
        </p:spPr>
        <p:txBody>
          <a:bodyPr vert="horz" wrap="square" lIns="0" tIns="8226" rIns="0" bIns="0" rtlCol="0">
            <a:spAutoFit/>
          </a:bodyPr>
          <a:lstStyle/>
          <a:p>
            <a:pPr marL="8659">
              <a:spcBef>
                <a:spcPts val="65"/>
              </a:spcBef>
            </a:pPr>
            <a:r>
              <a:rPr lang="en-US" sz="500" dirty="0">
                <a:solidFill>
                  <a:schemeClr val="bg1"/>
                </a:solidFill>
                <a:latin typeface="Montserrat"/>
                <a:cs typeface="Montserrat"/>
              </a:rPr>
              <a:t>PARTNER</a:t>
            </a:r>
            <a:r>
              <a:rPr lang="en-US" sz="500" spc="-37" dirty="0">
                <a:solidFill>
                  <a:schemeClr val="bg1"/>
                </a:solidFill>
                <a:latin typeface="Montserrat"/>
                <a:cs typeface="Montserrat"/>
              </a:rPr>
              <a:t> </a:t>
            </a:r>
            <a:r>
              <a:rPr lang="en-US" sz="500" dirty="0">
                <a:solidFill>
                  <a:schemeClr val="bg1"/>
                </a:solidFill>
                <a:latin typeface="Montserrat"/>
                <a:cs typeface="Montserrat"/>
              </a:rPr>
              <a:t>ENABLEMENT</a:t>
            </a:r>
            <a:r>
              <a:rPr lang="en-US" sz="500" spc="-24" dirty="0">
                <a:solidFill>
                  <a:schemeClr val="bg1"/>
                </a:solidFill>
                <a:latin typeface="Montserrat"/>
                <a:cs typeface="Montserrat"/>
              </a:rPr>
              <a:t> </a:t>
            </a:r>
            <a:r>
              <a:rPr lang="en-US" sz="500" spc="-7" dirty="0">
                <a:solidFill>
                  <a:schemeClr val="bg1"/>
                </a:solidFill>
                <a:latin typeface="Montserrat"/>
                <a:cs typeface="Montserrat"/>
              </a:rPr>
              <a:t>PROGRAM</a:t>
            </a:r>
            <a:endParaRPr sz="500" dirty="0">
              <a:solidFill>
                <a:schemeClr val="bg1"/>
              </a:solidFill>
              <a:latin typeface="Open Sans"/>
              <a:cs typeface="Open Sans"/>
            </a:endParaRPr>
          </a:p>
        </p:txBody>
      </p:sp>
    </p:spTree>
    <p:extLst>
      <p:ext uri="{BB962C8B-B14F-4D97-AF65-F5344CB8AC3E}">
        <p14:creationId xmlns:p14="http://schemas.microsoft.com/office/powerpoint/2010/main" val="3655227634"/>
      </p:ext>
    </p:extLst>
  </p:cSld>
  <p:clrMapOvr>
    <a:masterClrMapping/>
  </p:clrMapOvr>
</p:sld>
</file>

<file path=ppt/theme/theme1.xml><?xml version="1.0" encoding="utf-8"?>
<a:theme xmlns:a="http://schemas.openxmlformats.org/drawingml/2006/main" name="Office Theme">
  <a:themeElements>
    <a:clrScheme name="TATA">
      <a:dk1>
        <a:srgbClr val="37393C"/>
      </a:dk1>
      <a:lt1>
        <a:srgbClr val="FFFFFF"/>
      </a:lt1>
      <a:dk2>
        <a:srgbClr val="7F7F7F"/>
      </a:dk2>
      <a:lt2>
        <a:srgbClr val="E6E7E8"/>
      </a:lt2>
      <a:accent1>
        <a:srgbClr val="0070C0"/>
      </a:accent1>
      <a:accent2>
        <a:srgbClr val="0070C0"/>
      </a:accent2>
      <a:accent3>
        <a:srgbClr val="00B0F0"/>
      </a:accent3>
      <a:accent4>
        <a:srgbClr val="B50745"/>
      </a:accent4>
      <a:accent5>
        <a:srgbClr val="0070C0"/>
      </a:accent5>
      <a:accent6>
        <a:srgbClr val="A4063E"/>
      </a:accent6>
      <a:hlink>
        <a:srgbClr val="00B0F0"/>
      </a:hlink>
      <a:folHlink>
        <a:srgbClr val="CBCBC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2025</TotalTime>
  <Words>707</Words>
  <Application>Microsoft Office PowerPoint</Application>
  <PresentationFormat>Widescreen</PresentationFormat>
  <Paragraphs>77</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Aptos Display</vt:lpstr>
      <vt:lpstr>Arial</vt:lpstr>
      <vt:lpstr>Cabin</vt:lpstr>
      <vt:lpstr>Metropolis</vt:lpstr>
      <vt:lpstr>Montserrat</vt:lpstr>
      <vt:lpstr>Open Sans</vt:lpstr>
      <vt:lpstr>Office Theme</vt:lpstr>
      <vt:lpstr>Route to Market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to Market</dc:title>
  <dc:creator>Rebecca Young</dc:creator>
  <cp:lastModifiedBy>Rebecca Young</cp:lastModifiedBy>
  <cp:revision>4</cp:revision>
  <dcterms:created xsi:type="dcterms:W3CDTF">2024-03-22T21:54:06Z</dcterms:created>
  <dcterms:modified xsi:type="dcterms:W3CDTF">2024-04-05T23:03:09Z</dcterms:modified>
</cp:coreProperties>
</file>